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5" r:id="rId10"/>
    <p:sldId id="264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zh-CN"/>
    </a:defPPr>
    <a:lvl1pPr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宋体" pitchFamily="2" charset="-122"/>
        <a:cs typeface="+mn-cs"/>
      </a:defRPr>
    </a:lvl1pPr>
    <a:lvl2pPr marL="4572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宋体" pitchFamily="2" charset="-122"/>
        <a:cs typeface="+mn-cs"/>
      </a:defRPr>
    </a:lvl2pPr>
    <a:lvl3pPr marL="9144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宋体" pitchFamily="2" charset="-122"/>
        <a:cs typeface="+mn-cs"/>
      </a:defRPr>
    </a:lvl3pPr>
    <a:lvl4pPr marL="13716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宋体" pitchFamily="2" charset="-122"/>
        <a:cs typeface="+mn-cs"/>
      </a:defRPr>
    </a:lvl4pPr>
    <a:lvl5pPr marL="18288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宋体" pitchFamily="2" charset="-122"/>
        <a:cs typeface="+mn-cs"/>
      </a:defRPr>
    </a:lvl5pPr>
    <a:lvl6pPr marL="2286000" algn="l" defTabSz="914400" rtl="0" eaLnBrk="1" latinLnBrk="0" hangingPunct="1">
      <a:defRPr i="1" kern="1200">
        <a:solidFill>
          <a:schemeClr val="tx1"/>
        </a:solidFill>
        <a:latin typeface="Arial" charset="0"/>
        <a:ea typeface="宋体" pitchFamily="2" charset="-122"/>
        <a:cs typeface="+mn-cs"/>
      </a:defRPr>
    </a:lvl6pPr>
    <a:lvl7pPr marL="2743200" algn="l" defTabSz="914400" rtl="0" eaLnBrk="1" latinLnBrk="0" hangingPunct="1">
      <a:defRPr i="1" kern="1200">
        <a:solidFill>
          <a:schemeClr val="tx1"/>
        </a:solidFill>
        <a:latin typeface="Arial" charset="0"/>
        <a:ea typeface="宋体" pitchFamily="2" charset="-122"/>
        <a:cs typeface="+mn-cs"/>
      </a:defRPr>
    </a:lvl7pPr>
    <a:lvl8pPr marL="3200400" algn="l" defTabSz="914400" rtl="0" eaLnBrk="1" latinLnBrk="0" hangingPunct="1">
      <a:defRPr i="1" kern="1200">
        <a:solidFill>
          <a:schemeClr val="tx1"/>
        </a:solidFill>
        <a:latin typeface="Arial" charset="0"/>
        <a:ea typeface="宋体" pitchFamily="2" charset="-122"/>
        <a:cs typeface="+mn-cs"/>
      </a:defRPr>
    </a:lvl8pPr>
    <a:lvl9pPr marL="3657600" algn="l" defTabSz="914400" rtl="0" eaLnBrk="1" latinLnBrk="0" hangingPunct="1">
      <a:defRPr i="1" kern="1200">
        <a:solidFill>
          <a:schemeClr val="tx1"/>
        </a:solidFill>
        <a:latin typeface="Arial" charset="0"/>
        <a:ea typeface="宋体" pitchFamily="2" charset="-122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  <a:srgbClr val="5F59B3"/>
    <a:srgbClr val="003399"/>
    <a:srgbClr val="00CC00"/>
    <a:srgbClr val="FF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12" autoAdjust="0"/>
    <p:restoredTop sz="94660"/>
  </p:normalViewPr>
  <p:slideViewPr>
    <p:cSldViewPr>
      <p:cViewPr varScale="1">
        <p:scale>
          <a:sx n="83" d="100"/>
          <a:sy n="83" d="100"/>
        </p:scale>
        <p:origin x="-696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173A10-DC66-4238-BEC0-9BE2F2A5DC63}" type="slidenum">
              <a:rPr lang="en-US" altLang="zh-CN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047F854-9668-470F-A4C1-C5677C201922}" type="slidenum">
              <a:rPr lang="en-US" altLang="zh-CN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C3872D2-4145-4BBD-B825-4A4579E4D54E}" type="slidenum">
              <a:rPr lang="en-US" altLang="zh-CN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A447AFC-37B2-47F2-B005-506E82DBF591}" type="slidenum">
              <a:rPr lang="en-US" altLang="zh-CN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1FCEBC9-A2F9-47AB-AAE7-BB2DE0A5414F}" type="slidenum">
              <a:rPr lang="en-US" altLang="zh-CN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A5D7F75-F84F-4437-8BB5-CFD34D78A696}" type="slidenum">
              <a:rPr lang="en-US" altLang="zh-CN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97A95F4-4E02-4662-8270-B07C2A4138E3}" type="slidenum">
              <a:rPr lang="en-US" altLang="zh-CN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6DBBF19-9924-4A65-A170-519962D3361F}" type="slidenum">
              <a:rPr lang="en-US" altLang="zh-CN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8273C9E-363E-410A-95B4-B6CDCC41D186}" type="slidenum">
              <a:rPr lang="en-US" altLang="zh-CN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6D11036-D4B5-4785-9660-BB81BEA2C0B0}" type="slidenum">
              <a:rPr lang="en-US" altLang="zh-CN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AD4432B-A967-4A8E-BD81-4E06EC4673F5}" type="slidenum">
              <a:rPr lang="en-US" altLang="zh-CN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i="0"/>
            </a:lvl1pPr>
          </a:lstStyle>
          <a:p>
            <a:endParaRPr lang="en-US" altLang="zh-CN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i="0"/>
            </a:lvl1pPr>
          </a:lstStyle>
          <a:p>
            <a:endParaRPr lang="en-US" altLang="zh-CN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i="0"/>
            </a:lvl1pPr>
          </a:lstStyle>
          <a:p>
            <a:fld id="{77DE16E9-001C-4924-B12D-B8E6AD08B275}" type="slidenum">
              <a:rPr lang="en-US" altLang="zh-CN"/>
              <a:pPr/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宋体" pitchFamily="2" charset="-122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宋体" pitchFamily="2" charset="-122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宋体" pitchFamily="2" charset="-122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宋体" pitchFamily="2" charset="-122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宋体" pitchFamily="2" charset="-122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宋体" pitchFamily="2" charset="-122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宋体" pitchFamily="2" charset="-122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宋体" pitchFamily="2" charset="-122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WordArt 4"/>
          <p:cNvSpPr>
            <a:spLocks noChangeArrowheads="1" noChangeShapeType="1" noTextEdit="1"/>
          </p:cNvSpPr>
          <p:nvPr/>
        </p:nvSpPr>
        <p:spPr bwMode="auto">
          <a:xfrm>
            <a:off x="1258888" y="908050"/>
            <a:ext cx="6697662" cy="2952750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55556"/>
              </a:avLst>
            </a:prstTxWarp>
          </a:bodyPr>
          <a:lstStyle/>
          <a:p>
            <a:pPr algn="ctr"/>
            <a:r>
              <a:rPr lang="en-US" sz="3600" b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宋体"/>
              </a:rPr>
              <a:t>Rethinking Poverty</a:t>
            </a:r>
          </a:p>
        </p:txBody>
      </p:sp>
      <p:sp>
        <p:nvSpPr>
          <p:cNvPr id="2053" name="Text Box 5"/>
          <p:cNvSpPr txBox="1">
            <a:spLocks noChangeArrowheads="1"/>
          </p:cNvSpPr>
          <p:nvPr/>
        </p:nvSpPr>
        <p:spPr bwMode="auto">
          <a:xfrm>
            <a:off x="4787900" y="4365625"/>
            <a:ext cx="4032250" cy="1587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2800" b="1" i="0">
                <a:latin typeface="Times New Roman" pitchFamily="18" charset="0"/>
              </a:rPr>
              <a:t>Cj Wang</a:t>
            </a:r>
          </a:p>
          <a:p>
            <a:pPr>
              <a:spcBef>
                <a:spcPct val="50000"/>
              </a:spcBef>
            </a:pPr>
            <a:r>
              <a:rPr lang="en-US" altLang="zh-CN" sz="2800" b="1" i="0">
                <a:latin typeface="Times New Roman" pitchFamily="18" charset="0"/>
              </a:rPr>
              <a:t>Bahá'í International Community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6" name="WordArt 6"/>
          <p:cNvSpPr>
            <a:spLocks noChangeArrowheads="1" noChangeShapeType="1" noTextEdit="1"/>
          </p:cNvSpPr>
          <p:nvPr/>
        </p:nvSpPr>
        <p:spPr bwMode="auto">
          <a:xfrm>
            <a:off x="1116013" y="404813"/>
            <a:ext cx="6480175" cy="1584325"/>
          </a:xfrm>
          <a:prstGeom prst="rect">
            <a:avLst/>
          </a:prstGeom>
        </p:spPr>
        <p:txBody>
          <a:bodyPr wrap="none" fromWordArt="1">
            <a:prstTxWarp prst="textFadeUp">
              <a:avLst>
                <a:gd name="adj" fmla="val 9991"/>
              </a:avLst>
            </a:prstTxWarp>
          </a:bodyPr>
          <a:lstStyle/>
          <a:p>
            <a:pPr algn="ctr"/>
            <a:r>
              <a:rPr lang="en-US" sz="3600" b="1" kern="10">
                <a:ln w="12700">
                  <a:solidFill>
                    <a:srgbClr val="B2B2B2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520402"/>
                    </a:gs>
                    <a:gs pos="100000">
                      <a:srgbClr val="5F59B3"/>
                    </a:gs>
                  </a:gsLst>
                  <a:lin ang="5400000" scaled="1"/>
                </a:gradFill>
                <a:effectLst>
                  <a:outerShdw dist="35921" dir="2700000" sy="50000" rotWithShape="0">
                    <a:srgbClr val="875B0D">
                      <a:alpha val="70000"/>
                    </a:srgbClr>
                  </a:outerShdw>
                </a:effectLst>
                <a:latin typeface="宋体"/>
              </a:rPr>
              <a:t>Alternative Approach:</a:t>
            </a:r>
          </a:p>
          <a:p>
            <a:pPr algn="ctr"/>
            <a:r>
              <a:rPr lang="en-US" sz="3600" b="1" kern="10">
                <a:ln w="12700">
                  <a:solidFill>
                    <a:srgbClr val="B2B2B2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520402"/>
                    </a:gs>
                    <a:gs pos="100000">
                      <a:srgbClr val="5F59B3"/>
                    </a:gs>
                  </a:gsLst>
                  <a:lin ang="5400000" scaled="1"/>
                </a:gradFill>
                <a:effectLst>
                  <a:outerShdw dist="35921" dir="2700000" sy="50000" rotWithShape="0">
                    <a:srgbClr val="875B0D">
                      <a:alpha val="70000"/>
                    </a:srgbClr>
                  </a:outerShdw>
                </a:effectLst>
                <a:latin typeface="宋体"/>
              </a:rPr>
              <a:t>Social Exclusion Approach</a:t>
            </a:r>
          </a:p>
        </p:txBody>
      </p:sp>
      <p:sp>
        <p:nvSpPr>
          <p:cNvPr id="10247" name="Text Box 7"/>
          <p:cNvSpPr txBox="1">
            <a:spLocks noChangeArrowheads="1"/>
          </p:cNvSpPr>
          <p:nvPr/>
        </p:nvSpPr>
        <p:spPr bwMode="auto">
          <a:xfrm>
            <a:off x="539750" y="2781300"/>
            <a:ext cx="4176713" cy="3292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 typeface="Wingdings" pitchFamily="2" charset="2"/>
              <a:buChar char="l"/>
            </a:pPr>
            <a:r>
              <a:rPr lang="en-US" altLang="zh-CN" sz="2000" i="0"/>
              <a:t> Look at groups rather than individuals and households</a:t>
            </a:r>
          </a:p>
          <a:p>
            <a:pPr>
              <a:spcBef>
                <a:spcPct val="50000"/>
              </a:spcBef>
              <a:buFont typeface="Wingdings" pitchFamily="2" charset="2"/>
              <a:buChar char="l"/>
            </a:pPr>
            <a:r>
              <a:rPr lang="en-US" altLang="zh-CN" sz="2000" i="0"/>
              <a:t>All relational dimensions are incorporated.</a:t>
            </a:r>
          </a:p>
          <a:p>
            <a:pPr>
              <a:spcBef>
                <a:spcPct val="50000"/>
              </a:spcBef>
              <a:buFont typeface="Wingdings" pitchFamily="2" charset="2"/>
              <a:buChar char="l"/>
            </a:pPr>
            <a:r>
              <a:rPr lang="en-US" altLang="zh-CN" sz="2000" i="0"/>
              <a:t>Inequality enters the discussion.</a:t>
            </a:r>
          </a:p>
          <a:p>
            <a:pPr>
              <a:spcBef>
                <a:spcPct val="50000"/>
              </a:spcBef>
              <a:buFont typeface="Wingdings" pitchFamily="2" charset="2"/>
              <a:buChar char="l"/>
            </a:pPr>
            <a:r>
              <a:rPr lang="en-US" altLang="zh-CN" sz="2000" i="0"/>
              <a:t>People who are above the poverty line but are vulnerable to poverty are taken into consideration. </a:t>
            </a:r>
          </a:p>
        </p:txBody>
      </p:sp>
      <p:pic>
        <p:nvPicPr>
          <p:cNvPr id="10249" name="Picture 9" descr="CON1470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932363" y="2133600"/>
            <a:ext cx="3408362" cy="45085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61" name="WordArt 5"/>
          <p:cNvSpPr>
            <a:spLocks noChangeArrowheads="1" noChangeShapeType="1" noTextEdit="1"/>
          </p:cNvSpPr>
          <p:nvPr/>
        </p:nvSpPr>
        <p:spPr bwMode="auto">
          <a:xfrm>
            <a:off x="611188" y="692150"/>
            <a:ext cx="7543800" cy="457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>
                <a:ln w="9525">
                  <a:noFill/>
                  <a:round/>
                  <a:headEnd/>
                  <a:tailEnd/>
                </a:ln>
                <a:solidFill>
                  <a:srgbClr val="800000"/>
                </a:soli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宋体"/>
              </a:rPr>
              <a:t>Possible Social Groups to Look At</a:t>
            </a:r>
          </a:p>
        </p:txBody>
      </p:sp>
      <p:sp>
        <p:nvSpPr>
          <p:cNvPr id="45062" name="Text Box 6"/>
          <p:cNvSpPr txBox="1">
            <a:spLocks noChangeArrowheads="1"/>
          </p:cNvSpPr>
          <p:nvPr/>
        </p:nvSpPr>
        <p:spPr bwMode="auto">
          <a:xfrm>
            <a:off x="755650" y="2205038"/>
            <a:ext cx="2879725" cy="3597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 typeface="Wingdings" pitchFamily="2" charset="2"/>
              <a:buChar char="l"/>
            </a:pPr>
            <a:r>
              <a:rPr lang="en-US" altLang="zh-CN" sz="2000" i="0"/>
              <a:t>Ethnic minorities</a:t>
            </a:r>
          </a:p>
          <a:p>
            <a:pPr>
              <a:spcBef>
                <a:spcPct val="50000"/>
              </a:spcBef>
              <a:buFont typeface="Wingdings" pitchFamily="2" charset="2"/>
              <a:buChar char="l"/>
            </a:pPr>
            <a:r>
              <a:rPr lang="en-US" altLang="zh-CN" sz="2000" i="0"/>
              <a:t>People of color </a:t>
            </a:r>
          </a:p>
          <a:p>
            <a:pPr>
              <a:spcBef>
                <a:spcPct val="50000"/>
              </a:spcBef>
              <a:buFont typeface="Wingdings" pitchFamily="2" charset="2"/>
              <a:buChar char="l"/>
            </a:pPr>
            <a:r>
              <a:rPr lang="en-US" altLang="zh-CN" sz="2000" i="0"/>
              <a:t>Women </a:t>
            </a:r>
          </a:p>
          <a:p>
            <a:pPr>
              <a:spcBef>
                <a:spcPct val="50000"/>
              </a:spcBef>
              <a:buFont typeface="Wingdings" pitchFamily="2" charset="2"/>
              <a:buChar char="l"/>
            </a:pPr>
            <a:r>
              <a:rPr lang="en-US" altLang="zh-CN" sz="2000" i="0"/>
              <a:t>Migrant workers</a:t>
            </a:r>
          </a:p>
          <a:p>
            <a:pPr>
              <a:spcBef>
                <a:spcPct val="50000"/>
              </a:spcBef>
              <a:buFont typeface="Wingdings" pitchFamily="2" charset="2"/>
              <a:buChar char="l"/>
            </a:pPr>
            <a:r>
              <a:rPr lang="en-US" altLang="zh-CN" sz="2000" i="0"/>
              <a:t>Immigrants</a:t>
            </a:r>
          </a:p>
          <a:p>
            <a:pPr>
              <a:spcBef>
                <a:spcPct val="50000"/>
              </a:spcBef>
              <a:buFont typeface="Wingdings" pitchFamily="2" charset="2"/>
              <a:buChar char="l"/>
            </a:pPr>
            <a:r>
              <a:rPr lang="en-US" altLang="zh-CN" sz="2000" i="0"/>
              <a:t>Children</a:t>
            </a:r>
          </a:p>
          <a:p>
            <a:pPr>
              <a:spcBef>
                <a:spcPct val="50000"/>
              </a:spcBef>
              <a:buFont typeface="Wingdings" pitchFamily="2" charset="2"/>
              <a:buChar char="l"/>
            </a:pPr>
            <a:r>
              <a:rPr lang="en-US" altLang="zh-CN" sz="2000" i="0"/>
              <a:t>Disabilities</a:t>
            </a:r>
          </a:p>
          <a:p>
            <a:pPr>
              <a:spcBef>
                <a:spcPct val="50000"/>
              </a:spcBef>
              <a:buFont typeface="Wingdings" pitchFamily="2" charset="2"/>
              <a:buChar char="l"/>
            </a:pPr>
            <a:r>
              <a:rPr lang="en-US" altLang="zh-CN" sz="2000" i="0"/>
              <a:t>Elders </a:t>
            </a:r>
          </a:p>
        </p:txBody>
      </p:sp>
      <p:pic>
        <p:nvPicPr>
          <p:cNvPr id="45064" name="Picture 8" descr="social-media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11638" y="2420938"/>
            <a:ext cx="3857625" cy="351472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404813"/>
            <a:ext cx="8229600" cy="1071562"/>
          </a:xfrm>
        </p:spPr>
        <p:txBody>
          <a:bodyPr/>
          <a:lstStyle/>
          <a:p>
            <a:r>
              <a:rPr lang="en-US" altLang="zh-CN" sz="4000">
                <a:solidFill>
                  <a:srgbClr val="00CC00"/>
                </a:solidFill>
              </a:rPr>
              <a:t>Case Study – The Oglala Sioux People on the Pine Ridge Reservation</a:t>
            </a:r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2332038"/>
            <a:ext cx="8280400" cy="4525962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zh-CN"/>
              <a:t>More than half of the population live below the poverty line and nearly one third live below half of the poverty line.</a:t>
            </a:r>
          </a:p>
          <a:p>
            <a:pPr>
              <a:lnSpc>
                <a:spcPct val="90000"/>
              </a:lnSpc>
            </a:pPr>
            <a:r>
              <a:rPr lang="en-US" altLang="zh-CN"/>
              <a:t>Residents must travel 40-180 miles to meet their banking needs.</a:t>
            </a:r>
          </a:p>
          <a:p>
            <a:pPr>
              <a:lnSpc>
                <a:spcPct val="90000"/>
              </a:lnSpc>
            </a:pPr>
            <a:r>
              <a:rPr lang="en-US" altLang="zh-CN"/>
              <a:t>An unmet need of small business capital at over $10,000,000.</a:t>
            </a:r>
          </a:p>
          <a:p>
            <a:pPr>
              <a:lnSpc>
                <a:spcPct val="90000"/>
              </a:lnSpc>
            </a:pPr>
            <a:r>
              <a:rPr lang="en-US" altLang="zh-CN"/>
              <a:t>Mortality rate is more than twice the national average.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112" name="Picture 8" descr="1423834271_112338ee56_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9588"/>
          </a:xfrm>
          <a:prstGeom prst="rect">
            <a:avLst/>
          </a:prstGeom>
          <a:noFill/>
        </p:spPr>
      </p:pic>
      <p:sp>
        <p:nvSpPr>
          <p:cNvPr id="47113" name="WordArt 9"/>
          <p:cNvSpPr>
            <a:spLocks noChangeArrowheads="1" noChangeShapeType="1" noTextEdit="1"/>
          </p:cNvSpPr>
          <p:nvPr/>
        </p:nvSpPr>
        <p:spPr bwMode="auto">
          <a:xfrm>
            <a:off x="323850" y="908050"/>
            <a:ext cx="3311525" cy="15113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宋体"/>
              </a:rPr>
              <a:t>THE END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WordArt 4"/>
          <p:cNvSpPr>
            <a:spLocks noChangeArrowheads="1" noChangeShapeType="1" noTextEdit="1"/>
          </p:cNvSpPr>
          <p:nvPr/>
        </p:nvSpPr>
        <p:spPr bwMode="auto">
          <a:xfrm>
            <a:off x="1908175" y="333375"/>
            <a:ext cx="5329238" cy="1943100"/>
          </a:xfrm>
          <a:prstGeom prst="rect">
            <a:avLst/>
          </a:prstGeom>
        </p:spPr>
        <p:txBody>
          <a:bodyPr wrap="none" fromWordArt="1">
            <a:prstTxWarp prst="textDeflate">
              <a:avLst>
                <a:gd name="adj" fmla="val 26227"/>
              </a:avLst>
            </a:prstTxWarp>
          </a:bodyPr>
          <a:lstStyle/>
          <a:p>
            <a:pPr algn="ctr"/>
            <a:r>
              <a:rPr lang="en-US" sz="3600" b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宋体"/>
              </a:rPr>
              <a:t>What is poverty?</a:t>
            </a:r>
          </a:p>
        </p:txBody>
      </p:sp>
      <p:sp>
        <p:nvSpPr>
          <p:cNvPr id="3077" name="Rectangle 5"/>
          <p:cNvSpPr>
            <a:spLocks noChangeArrowheads="1"/>
          </p:cNvSpPr>
          <p:nvPr/>
        </p:nvSpPr>
        <p:spPr bwMode="auto">
          <a:xfrm>
            <a:off x="250825" y="2459038"/>
            <a:ext cx="8624888" cy="3749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/>
            <a:r>
              <a:rPr lang="en-US" altLang="zh-CN" sz="2000" i="0"/>
              <a:t>UN Definition of Poverty: </a:t>
            </a:r>
          </a:p>
          <a:p>
            <a:pPr algn="ctr"/>
            <a:r>
              <a:rPr lang="en-US" altLang="zh-CN" sz="2000" i="0"/>
              <a:t>“Fundamentally, poverty is a denial of choices and opportunities, a violation of human dignity. It means lack of basic capacity to participate effectively in society. It means not having enough to </a:t>
            </a:r>
            <a:r>
              <a:rPr lang="en-US" altLang="zh-CN" sz="2000" b="1" i="0">
                <a:solidFill>
                  <a:srgbClr val="003399"/>
                </a:solidFill>
              </a:rPr>
              <a:t>feed</a:t>
            </a:r>
            <a:r>
              <a:rPr lang="en-US" altLang="zh-CN" sz="2000" i="0"/>
              <a:t> and cloth a family, not having a</a:t>
            </a:r>
            <a:r>
              <a:rPr lang="en-US" altLang="zh-CN" sz="2000" b="1" i="0"/>
              <a:t> </a:t>
            </a:r>
            <a:r>
              <a:rPr lang="en-US" altLang="zh-CN" sz="2000" b="1" i="0">
                <a:solidFill>
                  <a:srgbClr val="003399"/>
                </a:solidFill>
              </a:rPr>
              <a:t>school</a:t>
            </a:r>
            <a:r>
              <a:rPr lang="en-US" altLang="zh-CN" sz="2000" i="0">
                <a:solidFill>
                  <a:srgbClr val="FF0000"/>
                </a:solidFill>
              </a:rPr>
              <a:t> </a:t>
            </a:r>
            <a:r>
              <a:rPr lang="en-US" altLang="zh-CN" sz="2000" i="0"/>
              <a:t>or </a:t>
            </a:r>
            <a:r>
              <a:rPr lang="en-US" altLang="zh-CN" sz="2000" b="1" i="0">
                <a:solidFill>
                  <a:srgbClr val="003399"/>
                </a:solidFill>
              </a:rPr>
              <a:t>clinic</a:t>
            </a:r>
            <a:r>
              <a:rPr lang="en-US" altLang="zh-CN" sz="2000" i="0"/>
              <a:t> to go to, not having the land on which to grow one’s food or a job to earn one’s living, not having access to credit. It means insecurity, powerlessness and </a:t>
            </a:r>
            <a:r>
              <a:rPr lang="en-US" altLang="zh-CN" sz="2000" b="1" i="0">
                <a:solidFill>
                  <a:srgbClr val="003399"/>
                </a:solidFill>
              </a:rPr>
              <a:t>exclusion</a:t>
            </a:r>
            <a:r>
              <a:rPr lang="en-US" altLang="zh-CN" sz="2000" i="0">
                <a:solidFill>
                  <a:srgbClr val="003399"/>
                </a:solidFill>
              </a:rPr>
              <a:t> </a:t>
            </a:r>
            <a:r>
              <a:rPr lang="en-US" altLang="zh-CN" sz="2000" i="0"/>
              <a:t>of individuals, households and communities. It means susceptibility to violence, and it often implies living on marginal or fragile environments, without access to clean water or sanitation”</a:t>
            </a:r>
          </a:p>
          <a:p>
            <a:pPr algn="ctr"/>
            <a:r>
              <a:rPr lang="en-US" altLang="zh-CN" sz="2000" i="0"/>
              <a:t>(UN Statement on commitment of the Administrative Committee on Coordination for action to eradicate poverty, June 1998)</a:t>
            </a:r>
          </a:p>
        </p:txBody>
      </p:sp>
      <p:pic>
        <p:nvPicPr>
          <p:cNvPr id="3080" name="Picture 8" descr="un_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1187450" cy="11874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0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WordArt 4"/>
          <p:cNvSpPr>
            <a:spLocks noChangeArrowheads="1" noChangeShapeType="1" noTextEdit="1"/>
          </p:cNvSpPr>
          <p:nvPr/>
        </p:nvSpPr>
        <p:spPr bwMode="auto">
          <a:xfrm>
            <a:off x="1908175" y="404813"/>
            <a:ext cx="5400675" cy="1295400"/>
          </a:xfrm>
          <a:prstGeom prst="rect">
            <a:avLst/>
          </a:prstGeom>
        </p:spPr>
        <p:txBody>
          <a:bodyPr wrap="none" fromWordArt="1">
            <a:prstTxWarp prst="textInflate">
              <a:avLst>
                <a:gd name="adj" fmla="val 13634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宋体"/>
              </a:rPr>
              <a:t>Current Approach</a:t>
            </a:r>
          </a:p>
        </p:txBody>
      </p:sp>
      <p:sp>
        <p:nvSpPr>
          <p:cNvPr id="4106" name="Text Box 10"/>
          <p:cNvSpPr txBox="1">
            <a:spLocks noChangeArrowheads="1"/>
          </p:cNvSpPr>
          <p:nvPr/>
        </p:nvSpPr>
        <p:spPr bwMode="auto">
          <a:xfrm>
            <a:off x="1042988" y="2565400"/>
            <a:ext cx="74898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i="0"/>
          </a:p>
        </p:txBody>
      </p:sp>
      <p:sp>
        <p:nvSpPr>
          <p:cNvPr id="4107" name="Text Box 11"/>
          <p:cNvSpPr txBox="1">
            <a:spLocks noChangeArrowheads="1"/>
          </p:cNvSpPr>
          <p:nvPr/>
        </p:nvSpPr>
        <p:spPr bwMode="auto">
          <a:xfrm>
            <a:off x="827088" y="2060575"/>
            <a:ext cx="3960812" cy="2835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Font typeface="Wingdings" pitchFamily="2" charset="2"/>
              <a:buChar char="l"/>
            </a:pPr>
            <a:r>
              <a:rPr lang="en-US" altLang="zh-CN" i="0"/>
              <a:t> </a:t>
            </a:r>
            <a:r>
              <a:rPr lang="en-US" altLang="zh-CN" sz="2000" i="0"/>
              <a:t>Poverty-line approach</a:t>
            </a:r>
          </a:p>
          <a:p>
            <a:pPr>
              <a:buFont typeface="Wingdings" pitchFamily="2" charset="2"/>
              <a:buNone/>
            </a:pPr>
            <a:endParaRPr lang="en-US" altLang="zh-CN" sz="2000" i="0"/>
          </a:p>
          <a:p>
            <a:pPr>
              <a:buFont typeface="Wingdings" pitchFamily="2" charset="2"/>
              <a:buChar char="l"/>
            </a:pPr>
            <a:r>
              <a:rPr lang="en-US" altLang="zh-CN" sz="2000" i="0"/>
              <a:t> Poverty is measured in monetary terms and captured by levels of income or consumption per capita or per household</a:t>
            </a:r>
          </a:p>
          <a:p>
            <a:pPr>
              <a:buFont typeface="Wingdings" pitchFamily="2" charset="2"/>
              <a:buChar char="l"/>
            </a:pPr>
            <a:endParaRPr lang="en-US" altLang="zh-CN" sz="2000" i="0"/>
          </a:p>
          <a:p>
            <a:pPr>
              <a:buFont typeface="Wingdings" pitchFamily="2" charset="2"/>
              <a:buChar char="l"/>
            </a:pPr>
            <a:r>
              <a:rPr lang="en-US" altLang="zh-CN" sz="2000" i="0"/>
              <a:t> Ex. World Bank's $1(PPP)-per-day poverty line</a:t>
            </a:r>
          </a:p>
        </p:txBody>
      </p:sp>
      <p:pic>
        <p:nvPicPr>
          <p:cNvPr id="4109" name="Picture 13" descr="1-72149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859338" y="1989138"/>
            <a:ext cx="3671887" cy="367188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8" name="Picture 8" descr="question-mark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48250" y="0"/>
            <a:ext cx="4095750" cy="6858000"/>
          </a:xfrm>
          <a:prstGeom prst="rect">
            <a:avLst/>
          </a:prstGeom>
          <a:noFill/>
        </p:spPr>
      </p:pic>
      <p:sp>
        <p:nvSpPr>
          <p:cNvPr id="5124" name="WordArt 4"/>
          <p:cNvSpPr>
            <a:spLocks noChangeArrowheads="1" noChangeShapeType="1" noTextEdit="1"/>
          </p:cNvSpPr>
          <p:nvPr/>
        </p:nvSpPr>
        <p:spPr bwMode="auto">
          <a:xfrm>
            <a:off x="250825" y="188913"/>
            <a:ext cx="4608513" cy="1584325"/>
          </a:xfrm>
          <a:prstGeom prst="rect">
            <a:avLst/>
          </a:prstGeom>
        </p:spPr>
        <p:txBody>
          <a:bodyPr wrap="none" fromWordArt="1">
            <a:prstTxWarp prst="textWave4">
              <a:avLst>
                <a:gd name="adj1" fmla="val 6500"/>
                <a:gd name="adj2" fmla="val 0"/>
              </a:avLst>
            </a:prstTxWarp>
          </a:bodyPr>
          <a:lstStyle/>
          <a:p>
            <a:pPr algn="ctr"/>
            <a:r>
              <a:rPr lang="en-US" sz="3600" b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latin typeface="宋体"/>
              </a:rPr>
              <a:t>Problems with the </a:t>
            </a:r>
          </a:p>
          <a:p>
            <a:pPr algn="ctr"/>
            <a:r>
              <a:rPr lang="en-US" sz="3600" b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latin typeface="宋体"/>
              </a:rPr>
              <a:t>Poverty-Line Approach</a:t>
            </a:r>
          </a:p>
        </p:txBody>
      </p:sp>
      <p:sp>
        <p:nvSpPr>
          <p:cNvPr id="5125" name="Text Box 5"/>
          <p:cNvSpPr txBox="1">
            <a:spLocks noChangeArrowheads="1"/>
          </p:cNvSpPr>
          <p:nvPr/>
        </p:nvSpPr>
        <p:spPr bwMode="auto">
          <a:xfrm>
            <a:off x="250825" y="1773238"/>
            <a:ext cx="4464050" cy="5273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 typeface="Wingdings" pitchFamily="2" charset="2"/>
              <a:buChar char="l"/>
            </a:pPr>
            <a:endParaRPr lang="en-US" altLang="zh-CN" sz="2000" i="0"/>
          </a:p>
          <a:p>
            <a:pPr>
              <a:spcBef>
                <a:spcPct val="50000"/>
              </a:spcBef>
              <a:buFont typeface="Wingdings" pitchFamily="2" charset="2"/>
              <a:buChar char="l"/>
            </a:pPr>
            <a:r>
              <a:rPr lang="en-US" altLang="zh-CN" sz="2000" i="0"/>
              <a:t>Methodological Problems</a:t>
            </a:r>
          </a:p>
          <a:p>
            <a:pPr lvl="1">
              <a:spcBef>
                <a:spcPct val="50000"/>
              </a:spcBef>
              <a:buFont typeface="Wingdings" pitchFamily="2" charset="2"/>
              <a:buChar char="l"/>
            </a:pPr>
            <a:r>
              <a:rPr lang="en-US" altLang="zh-CN" sz="2000" i="0"/>
              <a:t> Which line to use?</a:t>
            </a:r>
          </a:p>
          <a:p>
            <a:pPr lvl="1">
              <a:spcBef>
                <a:spcPct val="50000"/>
              </a:spcBef>
              <a:buFont typeface="Wingdings" pitchFamily="2" charset="2"/>
              <a:buChar char="l"/>
            </a:pPr>
            <a:r>
              <a:rPr lang="en-US" altLang="zh-CN" sz="2000" i="0"/>
              <a:t> How to quantify people’s basic needs?</a:t>
            </a:r>
          </a:p>
          <a:p>
            <a:pPr lvl="1">
              <a:spcBef>
                <a:spcPct val="50000"/>
              </a:spcBef>
              <a:buFont typeface="Wingdings" pitchFamily="2" charset="2"/>
              <a:buChar char="l"/>
            </a:pPr>
            <a:r>
              <a:rPr lang="en-US" altLang="zh-CN" sz="2000" i="0"/>
              <a:t> How to treat households?</a:t>
            </a:r>
          </a:p>
          <a:p>
            <a:pPr>
              <a:spcBef>
                <a:spcPct val="50000"/>
              </a:spcBef>
              <a:buFont typeface="Wingdings" pitchFamily="2" charset="2"/>
              <a:buChar char="l"/>
            </a:pPr>
            <a:r>
              <a:rPr lang="en-US" altLang="zh-CN" sz="2000" i="0"/>
              <a:t>Fatal conceptual assumptions </a:t>
            </a:r>
          </a:p>
          <a:p>
            <a:pPr lvl="1">
              <a:spcBef>
                <a:spcPct val="50000"/>
              </a:spcBef>
              <a:buFont typeface="Wingdings" pitchFamily="2" charset="2"/>
              <a:buChar char="l"/>
            </a:pPr>
            <a:r>
              <a:rPr lang="en-US" altLang="zh-CN" sz="2000" i="0"/>
              <a:t> All dimensions of poverty can be quantified in monetary terms.</a:t>
            </a:r>
          </a:p>
          <a:p>
            <a:pPr lvl="1">
              <a:spcBef>
                <a:spcPct val="50000"/>
              </a:spcBef>
              <a:buFont typeface="Wingdings" pitchFamily="2" charset="2"/>
              <a:buChar char="l"/>
            </a:pPr>
            <a:r>
              <a:rPr lang="en-US" altLang="zh-CN" sz="2000" i="0"/>
              <a:t> People have access to services and resources at any time at any place. </a:t>
            </a:r>
          </a:p>
          <a:p>
            <a:pPr>
              <a:spcBef>
                <a:spcPct val="50000"/>
              </a:spcBef>
            </a:pPr>
            <a:r>
              <a:rPr lang="en-US" altLang="zh-CN" sz="2000" i="0"/>
              <a:t>	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WordArt 4"/>
          <p:cNvSpPr>
            <a:spLocks noChangeArrowheads="1" noChangeShapeType="1" noTextEdit="1"/>
          </p:cNvSpPr>
          <p:nvPr/>
        </p:nvSpPr>
        <p:spPr bwMode="auto">
          <a:xfrm>
            <a:off x="1258888" y="476250"/>
            <a:ext cx="6553200" cy="14398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chemeClr val="folHlink"/>
                </a:solidFill>
                <a:latin typeface="宋体"/>
              </a:rPr>
              <a:t>Methodological Problems: </a:t>
            </a:r>
          </a:p>
          <a:p>
            <a:pPr algn="ctr"/>
            <a:r>
              <a:rPr 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chemeClr val="folHlink"/>
                </a:solidFill>
                <a:latin typeface="宋体"/>
              </a:rPr>
              <a:t>Which line to use?</a:t>
            </a:r>
          </a:p>
        </p:txBody>
      </p:sp>
      <p:sp>
        <p:nvSpPr>
          <p:cNvPr id="6149" name="Text Box 5"/>
          <p:cNvSpPr txBox="1">
            <a:spLocks noChangeArrowheads="1"/>
          </p:cNvSpPr>
          <p:nvPr/>
        </p:nvSpPr>
        <p:spPr bwMode="auto">
          <a:xfrm>
            <a:off x="684213" y="2276475"/>
            <a:ext cx="8064500" cy="3902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2000" i="0"/>
              <a:t>In Rural India: </a:t>
            </a:r>
          </a:p>
          <a:p>
            <a:pPr>
              <a:spcBef>
                <a:spcPct val="50000"/>
              </a:spcBef>
            </a:pPr>
            <a:r>
              <a:rPr lang="en-US" altLang="zh-CN" sz="2000" i="0"/>
              <a:t>	  are extremely poor (&lt;$1(PPP) per day)</a:t>
            </a:r>
          </a:p>
          <a:p>
            <a:pPr>
              <a:spcBef>
                <a:spcPct val="50000"/>
              </a:spcBef>
            </a:pPr>
            <a:r>
              <a:rPr lang="en-US" altLang="zh-CN" sz="2000" i="0"/>
              <a:t>	  are vulnerable to poverty (&lt;$2.2(PPP) per day) </a:t>
            </a:r>
          </a:p>
          <a:p>
            <a:pPr>
              <a:spcBef>
                <a:spcPct val="50000"/>
              </a:spcBef>
            </a:pPr>
            <a:endParaRPr lang="en-US" altLang="zh-CN" sz="2000" i="0"/>
          </a:p>
          <a:p>
            <a:pPr>
              <a:spcBef>
                <a:spcPct val="50000"/>
              </a:spcBef>
            </a:pPr>
            <a:r>
              <a:rPr lang="en-US" altLang="zh-CN" sz="2000" i="0"/>
              <a:t>In Wuding County, Yunnan, China:</a:t>
            </a:r>
          </a:p>
          <a:p>
            <a:pPr>
              <a:spcBef>
                <a:spcPct val="50000"/>
              </a:spcBef>
            </a:pPr>
            <a:r>
              <a:rPr lang="en-US" altLang="zh-CN" sz="2000" i="0"/>
              <a:t>	  (&lt; official poverty line – 667 Yuan per year)</a:t>
            </a:r>
          </a:p>
          <a:p>
            <a:pPr>
              <a:spcBef>
                <a:spcPct val="50000"/>
              </a:spcBef>
            </a:pPr>
            <a:r>
              <a:rPr lang="en-US" altLang="zh-CN" sz="2000" i="0"/>
              <a:t>	  (&lt; adjusted-for-local-price line – 1,296 Yuan per year)</a:t>
            </a:r>
          </a:p>
          <a:p>
            <a:pPr>
              <a:spcBef>
                <a:spcPct val="50000"/>
              </a:spcBef>
            </a:pPr>
            <a:r>
              <a:rPr lang="en-US" altLang="zh-CN" sz="2000" i="0"/>
              <a:t>	  (&lt; poverty line according to local perception – 2,315 Yuan 	  per year)  </a:t>
            </a:r>
          </a:p>
        </p:txBody>
      </p:sp>
      <p:sp>
        <p:nvSpPr>
          <p:cNvPr id="6150" name="Text Box 6"/>
          <p:cNvSpPr txBox="1">
            <a:spLocks noChangeArrowheads="1"/>
          </p:cNvSpPr>
          <p:nvPr/>
        </p:nvSpPr>
        <p:spPr bwMode="auto">
          <a:xfrm>
            <a:off x="1042988" y="2781300"/>
            <a:ext cx="7207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b="1" i="0">
                <a:solidFill>
                  <a:srgbClr val="FF0000"/>
                </a:solidFill>
              </a:rPr>
              <a:t>6.4%</a:t>
            </a:r>
          </a:p>
        </p:txBody>
      </p:sp>
      <p:sp>
        <p:nvSpPr>
          <p:cNvPr id="6151" name="Text Box 7"/>
          <p:cNvSpPr txBox="1">
            <a:spLocks noChangeArrowheads="1"/>
          </p:cNvSpPr>
          <p:nvPr/>
        </p:nvSpPr>
        <p:spPr bwMode="auto">
          <a:xfrm>
            <a:off x="971550" y="3213100"/>
            <a:ext cx="863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b="1" i="0">
                <a:solidFill>
                  <a:srgbClr val="FF0000"/>
                </a:solidFill>
              </a:rPr>
              <a:t>81.9%</a:t>
            </a:r>
          </a:p>
        </p:txBody>
      </p:sp>
      <p:sp>
        <p:nvSpPr>
          <p:cNvPr id="6152" name="Text Box 8"/>
          <p:cNvSpPr txBox="1">
            <a:spLocks noChangeArrowheads="1"/>
          </p:cNvSpPr>
          <p:nvPr/>
        </p:nvSpPr>
        <p:spPr bwMode="auto">
          <a:xfrm>
            <a:off x="1116013" y="4581525"/>
            <a:ext cx="792162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b="1" i="0">
                <a:solidFill>
                  <a:srgbClr val="FF0000"/>
                </a:solidFill>
              </a:rPr>
              <a:t>3.4%</a:t>
            </a:r>
          </a:p>
        </p:txBody>
      </p:sp>
      <p:sp>
        <p:nvSpPr>
          <p:cNvPr id="6153" name="Text Box 9"/>
          <p:cNvSpPr txBox="1">
            <a:spLocks noChangeArrowheads="1"/>
          </p:cNvSpPr>
          <p:nvPr/>
        </p:nvSpPr>
        <p:spPr bwMode="auto">
          <a:xfrm>
            <a:off x="1187450" y="5013325"/>
            <a:ext cx="9366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b="1" i="0">
                <a:solidFill>
                  <a:srgbClr val="FF0000"/>
                </a:solidFill>
              </a:rPr>
              <a:t>18%</a:t>
            </a:r>
          </a:p>
        </p:txBody>
      </p:sp>
      <p:sp>
        <p:nvSpPr>
          <p:cNvPr id="6154" name="Text Box 10"/>
          <p:cNvSpPr txBox="1">
            <a:spLocks noChangeArrowheads="1"/>
          </p:cNvSpPr>
          <p:nvPr/>
        </p:nvSpPr>
        <p:spPr bwMode="auto">
          <a:xfrm>
            <a:off x="971550" y="5516563"/>
            <a:ext cx="93662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b="1" i="0">
                <a:solidFill>
                  <a:srgbClr val="FF0000"/>
                </a:solidFill>
              </a:rPr>
              <a:t>59.6%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61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1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7" dur="500"/>
                                        <p:tgtEl>
                                          <p:spTgt spid="6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2" dur="500"/>
                                        <p:tgtEl>
                                          <p:spTgt spid="6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6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52" grpId="0"/>
      <p:bldP spid="6153" grpId="0"/>
      <p:bldP spid="615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2" name="WordArt 4"/>
          <p:cNvSpPr>
            <a:spLocks noChangeArrowheads="1" noChangeShapeType="1" noTextEdit="1"/>
          </p:cNvSpPr>
          <p:nvPr/>
        </p:nvSpPr>
        <p:spPr bwMode="auto">
          <a:xfrm>
            <a:off x="684213" y="188913"/>
            <a:ext cx="7559675" cy="1727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00CCFF"/>
                </a:solidFill>
                <a:latin typeface="宋体"/>
              </a:rPr>
              <a:t>How to quantify people's </a:t>
            </a:r>
          </a:p>
          <a:p>
            <a:pPr algn="ctr"/>
            <a:r>
              <a:rPr lang="en-US" sz="3600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00CCFF"/>
                </a:solidFill>
                <a:latin typeface="宋体"/>
              </a:rPr>
              <a:t>basic needs?</a:t>
            </a:r>
          </a:p>
        </p:txBody>
      </p:sp>
      <p:pic>
        <p:nvPicPr>
          <p:cNvPr id="7174" name="Picture 6" descr="details_ideal-calorie-intake-calculator-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0825" y="2997200"/>
            <a:ext cx="2368550" cy="3313113"/>
          </a:xfrm>
          <a:prstGeom prst="rect">
            <a:avLst/>
          </a:prstGeom>
          <a:noFill/>
        </p:spPr>
      </p:pic>
      <p:pic>
        <p:nvPicPr>
          <p:cNvPr id="7176" name="Picture 8" descr="food-safety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627313" y="2997200"/>
            <a:ext cx="2033587" cy="3275013"/>
          </a:xfrm>
          <a:prstGeom prst="rect">
            <a:avLst/>
          </a:prstGeom>
          <a:noFill/>
        </p:spPr>
      </p:pic>
      <p:pic>
        <p:nvPicPr>
          <p:cNvPr id="7178" name="Picture 10" descr="poverty_blo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292725" y="3068638"/>
            <a:ext cx="3851275" cy="2570162"/>
          </a:xfrm>
          <a:prstGeom prst="rect">
            <a:avLst/>
          </a:prstGeom>
          <a:noFill/>
        </p:spPr>
      </p:pic>
      <p:sp>
        <p:nvSpPr>
          <p:cNvPr id="7179" name="Text Box 11"/>
          <p:cNvSpPr txBox="1">
            <a:spLocks noChangeArrowheads="1"/>
          </p:cNvSpPr>
          <p:nvPr/>
        </p:nvSpPr>
        <p:spPr bwMode="auto">
          <a:xfrm>
            <a:off x="468313" y="1844675"/>
            <a:ext cx="3598862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/>
          </a:p>
        </p:txBody>
      </p:sp>
      <p:sp>
        <p:nvSpPr>
          <p:cNvPr id="7180" name="Text Box 12"/>
          <p:cNvSpPr txBox="1">
            <a:spLocks noChangeArrowheads="1"/>
          </p:cNvSpPr>
          <p:nvPr/>
        </p:nvSpPr>
        <p:spPr bwMode="auto">
          <a:xfrm>
            <a:off x="468313" y="2205038"/>
            <a:ext cx="42481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2000" b="1" i="0"/>
              <a:t>Food Component</a:t>
            </a:r>
          </a:p>
        </p:txBody>
      </p:sp>
      <p:sp>
        <p:nvSpPr>
          <p:cNvPr id="7181" name="Text Box 13"/>
          <p:cNvSpPr txBox="1">
            <a:spLocks noChangeArrowheads="1"/>
          </p:cNvSpPr>
          <p:nvPr/>
        </p:nvSpPr>
        <p:spPr bwMode="auto">
          <a:xfrm>
            <a:off x="5292725" y="2205038"/>
            <a:ext cx="30956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2000" b="1" i="0"/>
              <a:t>Non-Food Component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2133600"/>
            <a:ext cx="8497887" cy="3095625"/>
          </a:xfrm>
        </p:spPr>
        <p:txBody>
          <a:bodyPr/>
          <a:lstStyle/>
          <a:p>
            <a:pPr marL="609600" indent="-609600">
              <a:buFontTx/>
              <a:buAutoNum type="arabicPeriod"/>
            </a:pPr>
            <a:r>
              <a:rPr lang="en-US" altLang="zh-CN" sz="2800"/>
              <a:t>Some households sell their properties to meet their short-term necessities. </a:t>
            </a:r>
          </a:p>
          <a:p>
            <a:pPr marL="609600" indent="-609600">
              <a:buFontTx/>
              <a:buAutoNum type="arabicPeriod"/>
            </a:pPr>
            <a:endParaRPr lang="en-US" altLang="zh-CN" sz="2800"/>
          </a:p>
          <a:p>
            <a:pPr marL="609600" indent="-609600">
              <a:buFontTx/>
              <a:buNone/>
            </a:pPr>
            <a:r>
              <a:rPr lang="en-US" altLang="zh-CN" sz="2800"/>
              <a:t>2.   Some households keep their children at home to support their families. </a:t>
            </a:r>
          </a:p>
        </p:txBody>
      </p:sp>
      <p:sp>
        <p:nvSpPr>
          <p:cNvPr id="8197" name="WordArt 5"/>
          <p:cNvSpPr>
            <a:spLocks noChangeArrowheads="1" noChangeShapeType="1" noTextEdit="1"/>
          </p:cNvSpPr>
          <p:nvPr/>
        </p:nvSpPr>
        <p:spPr bwMode="auto">
          <a:xfrm>
            <a:off x="1116013" y="476250"/>
            <a:ext cx="6840537" cy="10287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CC00"/>
                </a:solidFill>
                <a:latin typeface="宋体"/>
              </a:rPr>
              <a:t>How to treat households?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2" name="WordArt 6"/>
          <p:cNvSpPr>
            <a:spLocks noChangeArrowheads="1" noChangeShapeType="1" noTextEdit="1"/>
          </p:cNvSpPr>
          <p:nvPr/>
        </p:nvSpPr>
        <p:spPr bwMode="auto">
          <a:xfrm>
            <a:off x="468313" y="404813"/>
            <a:ext cx="7669212" cy="100806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12700">
                  <a:solidFill>
                    <a:srgbClr val="3333CC"/>
                  </a:solidFill>
                  <a:round/>
                  <a:headEnd/>
                  <a:tailEnd/>
                </a:ln>
                <a:solidFill>
                  <a:srgbClr val="B2B2B2">
                    <a:alpha val="50000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宋体"/>
              </a:rPr>
              <a:t>Fatal conceptual assumptions</a:t>
            </a:r>
          </a:p>
        </p:txBody>
      </p:sp>
      <p:sp>
        <p:nvSpPr>
          <p:cNvPr id="9223" name="Text Box 7"/>
          <p:cNvSpPr txBox="1">
            <a:spLocks noChangeArrowheads="1"/>
          </p:cNvSpPr>
          <p:nvPr/>
        </p:nvSpPr>
        <p:spPr bwMode="auto">
          <a:xfrm>
            <a:off x="611188" y="1557338"/>
            <a:ext cx="4824412" cy="4476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 typeface="Wingdings" pitchFamily="2" charset="2"/>
              <a:buNone/>
            </a:pPr>
            <a:r>
              <a:rPr lang="en-US" altLang="zh-CN" sz="2400" i="0"/>
              <a:t>1. All dimensions of poverty can be quantified in monetary terms.</a:t>
            </a:r>
          </a:p>
          <a:p>
            <a:pPr lvl="1">
              <a:spcBef>
                <a:spcPct val="50000"/>
              </a:spcBef>
              <a:buFont typeface="Wingdings" pitchFamily="2" charset="2"/>
              <a:buChar char="l"/>
            </a:pPr>
            <a:r>
              <a:rPr lang="en-US" altLang="zh-CN" sz="2000" i="0"/>
              <a:t>Sustainability </a:t>
            </a:r>
          </a:p>
          <a:p>
            <a:pPr lvl="1">
              <a:spcBef>
                <a:spcPct val="50000"/>
              </a:spcBef>
              <a:buFont typeface="Wingdings" pitchFamily="2" charset="2"/>
              <a:buChar char="l"/>
            </a:pPr>
            <a:r>
              <a:rPr lang="en-US" altLang="zh-CN" sz="2000" i="0"/>
              <a:t>Volatility</a:t>
            </a:r>
          </a:p>
          <a:p>
            <a:pPr lvl="1">
              <a:spcBef>
                <a:spcPct val="50000"/>
              </a:spcBef>
              <a:buFont typeface="Wingdings" pitchFamily="2" charset="2"/>
              <a:buChar char="l"/>
            </a:pPr>
            <a:r>
              <a:rPr lang="en-US" altLang="zh-CN" sz="2000" i="0"/>
              <a:t>Inequality</a:t>
            </a:r>
          </a:p>
          <a:p>
            <a:pPr lvl="1">
              <a:spcBef>
                <a:spcPct val="50000"/>
              </a:spcBef>
              <a:buFont typeface="Wingdings" pitchFamily="2" charset="2"/>
              <a:buChar char="l"/>
            </a:pPr>
            <a:r>
              <a:rPr lang="en-US" altLang="zh-CN" sz="2000" i="0"/>
              <a:t>Relational dimensions</a:t>
            </a:r>
          </a:p>
          <a:p>
            <a:pPr>
              <a:spcBef>
                <a:spcPct val="50000"/>
              </a:spcBef>
              <a:buFont typeface="Wingdings" pitchFamily="2" charset="2"/>
              <a:buNone/>
            </a:pPr>
            <a:r>
              <a:rPr lang="en-US" altLang="zh-CN" sz="2400" i="0"/>
              <a:t>2. People have access to services and resources at any time at any place. </a:t>
            </a:r>
          </a:p>
          <a:p>
            <a:pPr>
              <a:spcBef>
                <a:spcPct val="50000"/>
              </a:spcBef>
              <a:buFont typeface="Wingdings" pitchFamily="2" charset="2"/>
              <a:buNone/>
            </a:pPr>
            <a:endParaRPr lang="en-US" altLang="zh-CN" sz="2400" i="0"/>
          </a:p>
        </p:txBody>
      </p:sp>
      <p:pic>
        <p:nvPicPr>
          <p:cNvPr id="9225" name="Picture 9" descr="math-equation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651500" y="1557338"/>
            <a:ext cx="3046413" cy="45466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CN"/>
              <a:t>Measurements are not guarantees for meanings and relevance.</a:t>
            </a:r>
          </a:p>
          <a:p>
            <a:r>
              <a:rPr lang="en-US" altLang="zh-CN"/>
              <a:t>Many people who are vulnerable to poverty are overlooked. </a:t>
            </a:r>
          </a:p>
          <a:p>
            <a:r>
              <a:rPr lang="en-US" altLang="zh-CN"/>
              <a:t>Inequality falls out of the discussion.</a:t>
            </a:r>
          </a:p>
          <a:p>
            <a:r>
              <a:rPr lang="en-US" altLang="zh-CN"/>
              <a:t>All relational dimensions are missing. </a:t>
            </a:r>
          </a:p>
        </p:txBody>
      </p:sp>
      <p:sp>
        <p:nvSpPr>
          <p:cNvPr id="44036" name="WordArt 4"/>
          <p:cNvSpPr>
            <a:spLocks noChangeArrowheads="1" noChangeShapeType="1" noTextEdit="1"/>
          </p:cNvSpPr>
          <p:nvPr/>
        </p:nvSpPr>
        <p:spPr bwMode="auto">
          <a:xfrm>
            <a:off x="2411413" y="0"/>
            <a:ext cx="3384550" cy="1557338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32056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00CC00"/>
                    </a:gs>
                    <a:gs pos="100000">
                      <a:srgbClr val="FFFF00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80000"/>
                    </a:srgbClr>
                  </a:outerShdw>
                </a:effectLst>
                <a:latin typeface="宋体"/>
              </a:rPr>
              <a:t>Summary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默认设计模板">
  <a:themeElements>
    <a:clrScheme name="默认设计模板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默认设计模板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zh-CN" altLang="en-US" sz="18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宋体" pitchFamily="2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zh-CN" altLang="en-US" sz="18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宋体" pitchFamily="2" charset="-122"/>
          </a:defRPr>
        </a:defPPr>
      </a:lstStyle>
    </a:lnDef>
  </a:objectDefaults>
  <a:extraClrSchemeLst>
    <a:extraClrScheme>
      <a:clrScheme name="默认设计模板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786</TotalTime>
  <Words>508</Words>
  <Application>Microsoft Office PowerPoint</Application>
  <PresentationFormat>On-screen Show (4:3)</PresentationFormat>
  <Paragraphs>80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Arial</vt:lpstr>
      <vt:lpstr>宋体</vt:lpstr>
      <vt:lpstr>Times New Roman</vt:lpstr>
      <vt:lpstr>Wingdings</vt:lpstr>
      <vt:lpstr>默认设计模板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Case Study – The Oglala Sioux People on the Pine Ridge Reservation</vt:lpstr>
      <vt:lpstr>Slide 13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user</dc:creator>
  <cp:lastModifiedBy>Staff</cp:lastModifiedBy>
  <cp:revision>13</cp:revision>
  <dcterms:created xsi:type="dcterms:W3CDTF">2010-07-04T18:57:50Z</dcterms:created>
  <dcterms:modified xsi:type="dcterms:W3CDTF">2011-03-08T19:57:50Z</dcterms:modified>
</cp:coreProperties>
</file>