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6" r:id="rId2"/>
  </p:sldMasterIdLst>
  <p:notesMasterIdLst>
    <p:notesMasterId r:id="rId14"/>
  </p:notesMasterIdLst>
  <p:handoutMasterIdLst>
    <p:handoutMasterId r:id="rId15"/>
  </p:handoutMasterIdLst>
  <p:sldIdLst>
    <p:sldId id="273" r:id="rId3"/>
    <p:sldId id="272" r:id="rId4"/>
    <p:sldId id="271" r:id="rId5"/>
    <p:sldId id="264" r:id="rId6"/>
    <p:sldId id="269" r:id="rId7"/>
    <p:sldId id="277" r:id="rId8"/>
    <p:sldId id="278" r:id="rId9"/>
    <p:sldId id="279" r:id="rId10"/>
    <p:sldId id="282" r:id="rId11"/>
    <p:sldId id="283" r:id="rId12"/>
    <p:sldId id="267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CC66"/>
    <a:srgbClr val="FF9900"/>
    <a:srgbClr val="B2B2B2"/>
    <a:srgbClr val="FF3300"/>
    <a:srgbClr val="FFCC00"/>
    <a:srgbClr val="0000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9" autoAdjust="0"/>
    <p:restoredTop sz="63952" autoAdjust="0"/>
  </p:normalViewPr>
  <p:slideViewPr>
    <p:cSldViewPr>
      <p:cViewPr varScale="1">
        <p:scale>
          <a:sx n="62" d="100"/>
          <a:sy n="62" d="100"/>
        </p:scale>
        <p:origin x="-213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CF06\DESA_POP_Common\POP\Migration\12_WORK-IN-PROGRESS\Bela\ottawa%20data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088353413654616E-2"/>
          <c:y val="3.7656903765690412E-2"/>
          <c:w val="0.88554216867469893"/>
          <c:h val="0.93305439330543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25748">
              <a:noFill/>
            </a:ln>
          </c:spPr>
          <c:invertIfNegative val="0"/>
          <c:dPt>
            <c:idx val="4"/>
            <c:invertIfNegative val="0"/>
            <c:bubble3D val="0"/>
            <c:spPr>
              <a:gradFill rotWithShape="0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0" scaled="1"/>
              </a:gradFill>
              <a:ln w="25748">
                <a:noFill/>
              </a:ln>
            </c:spPr>
          </c:dPt>
          <c:dLbls>
            <c:dLbl>
              <c:idx val="3"/>
              <c:layout>
                <c:manualLayout>
                  <c:x val="1.34493352473202E-3"/>
                  <c:y val="-2.24689345483431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" sourceLinked="0"/>
              <c:spPr>
                <a:solidFill>
                  <a:srgbClr val="000000"/>
                </a:solidFill>
                <a:ln w="25748">
                  <a:noFill/>
                </a:ln>
              </c:spPr>
              <c:txPr>
                <a:bodyPr/>
                <a:lstStyle/>
                <a:p>
                  <a:pPr>
                    <a:defRPr sz="1094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023598384738199E-2"/>
                  <c:y val="0.14577720563813945"/>
                </c:manualLayout>
              </c:layout>
              <c:tx>
                <c:rich>
                  <a:bodyPr/>
                  <a:lstStyle/>
                  <a:p>
                    <a:pPr>
                      <a:defRPr sz="1419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375</a:t>
                    </a:r>
                  </a:p>
                </c:rich>
              </c:tx>
              <c:numFmt formatCode="0" sourceLinked="0"/>
              <c:spPr>
                <a:noFill/>
                <a:ln w="25748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rgbClr val="000000"/>
              </a:solidFill>
              <a:ln w="25748">
                <a:noFill/>
              </a:ln>
            </c:spPr>
            <c:txPr>
              <a:bodyPr/>
              <a:lstStyle/>
              <a:p>
                <a:pPr>
                  <a:defRPr sz="141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Sheet1!$B$1:$I$1</c:f>
              <c:numCache>
                <c:formatCode>General</c:formatCode>
                <c:ptCount val="8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152563212</c:v>
                </c:pt>
                <c:pt idx="1">
                  <c:v>172703309</c:v>
                </c:pt>
                <c:pt idx="2">
                  <c:v>221714243</c:v>
                </c:pt>
                <c:pt idx="3">
                  <c:v>243700236</c:v>
                </c:pt>
                <c:pt idx="7">
                  <c:v>375124057.03144103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0" scaled="1"/>
            </a:gradFill>
            <a:ln w="25748">
              <a:noFill/>
            </a:ln>
          </c:spPr>
          <c:invertIfNegative val="0"/>
          <c:dLbls>
            <c:dLbl>
              <c:idx val="7"/>
              <c:layout>
                <c:manualLayout>
                  <c:x val="-1.4661725678777159E-3"/>
                  <c:y val="-4.773171998746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5748">
                <a:noFill/>
              </a:ln>
            </c:spPr>
            <c:txPr>
              <a:bodyPr/>
              <a:lstStyle/>
              <a:p>
                <a:pPr>
                  <a:defRPr sz="141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Sheet1!$B$1:$I$1</c:f>
              <c:numCache>
                <c:formatCode>General</c:formatCode>
                <c:ptCount val="8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7">
                  <c:v>577983875.71880603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0">
              <a:gsLst>
                <a:gs pos="0">
                  <a:srgbClr val="CCFFCC"/>
                </a:gs>
                <a:gs pos="100000">
                  <a:srgbClr val="5E765E"/>
                </a:gs>
              </a:gsLst>
              <a:lin ang="0" scaled="1"/>
            </a:gradFill>
            <a:ln w="25748">
              <a:noFill/>
            </a:ln>
          </c:spPr>
          <c:invertIfNegative val="0"/>
          <c:dLbls>
            <c:dLbl>
              <c:idx val="7"/>
              <c:layout>
                <c:manualLayout>
                  <c:x val="2.7483748254083255E-3"/>
                  <c:y val="-8.38979412038613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5748">
                <a:noFill/>
              </a:ln>
            </c:spPr>
            <c:txPr>
              <a:bodyPr/>
              <a:lstStyle/>
              <a:p>
                <a:pPr>
                  <a:defRPr sz="141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Sheet1!$B$1:$I$1</c:f>
              <c:numCache>
                <c:formatCode>General</c:formatCode>
                <c:ptCount val="8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7">
                  <c:v>469470738.01443607</c:v>
                </c:pt>
              </c:numCache>
            </c:numRef>
          </c:val>
        </c:ser>
        <c:ser>
          <c:idx val="4"/>
          <c:order val="3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6711FF"/>
            </a:solidFill>
            <a:ln w="3218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748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Sheet1!$B$1:$I$1</c:f>
              <c:numCache>
                <c:formatCode>General</c:formatCode>
                <c:ptCount val="8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</c:numCache>
            </c:numRef>
          </c:cat>
          <c:val>
            <c:numRef>
              <c:f>Sheet1!$B$8:$I$8</c:f>
              <c:numCache>
                <c:formatCode>General</c:formatCode>
                <c:ptCount val="8"/>
              </c:numCache>
            </c:numRef>
          </c:val>
        </c:ser>
        <c:ser>
          <c:idx val="5"/>
          <c:order val="4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FEA746"/>
            </a:solidFill>
            <a:ln w="3218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748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Sheet1!$B$1:$I$1</c:f>
              <c:numCache>
                <c:formatCode>General</c:formatCode>
                <c:ptCount val="8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2030</c:v>
                </c:pt>
                <c:pt idx="6">
                  <c:v>2040</c:v>
                </c:pt>
                <c:pt idx="7">
                  <c:v>2050</c:v>
                </c:pt>
              </c:numCache>
            </c:numRef>
          </c:cat>
          <c:val>
            <c:numRef>
              <c:f>Sheet1!$B$9:$I$9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7186688"/>
        <c:axId val="47188224"/>
      </c:barChart>
      <c:catAx>
        <c:axId val="47186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7188224"/>
        <c:crosses val="autoZero"/>
        <c:auto val="1"/>
        <c:lblAlgn val="ctr"/>
        <c:lblOffset val="100"/>
        <c:noMultiLvlLbl val="0"/>
      </c:catAx>
      <c:valAx>
        <c:axId val="4718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7186688"/>
        <c:crosses val="autoZero"/>
        <c:crossBetween val="between"/>
        <c:dispUnits>
          <c:builtInUnit val="millions"/>
        </c:dispUnits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7234830940252"/>
          <c:y val="5.2892561983471094E-2"/>
          <c:w val="0.81389277443260766"/>
          <c:h val="0.78347107438016539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net change</c:v>
                </c:pt>
              </c:strCache>
            </c:strRef>
          </c:tx>
          <c:spPr>
            <a:solidFill>
              <a:srgbClr val="FFCC00"/>
            </a:solidFill>
            <a:ln w="13641">
              <a:noFill/>
            </a:ln>
          </c:spPr>
          <c:invertIfNegative val="0"/>
          <c:cat>
            <c:strRef>
              <c:f>Sheet1!$B$1:$K$1</c:f>
              <c:strCache>
                <c:ptCount val="10"/>
                <c:pt idx="0">
                  <c:v>1950-1960</c:v>
                </c:pt>
                <c:pt idx="1">
                  <c:v>1960-1970</c:v>
                </c:pt>
                <c:pt idx="2">
                  <c:v>1970-1980</c:v>
                </c:pt>
                <c:pt idx="3">
                  <c:v>1980-1990</c:v>
                </c:pt>
                <c:pt idx="4">
                  <c:v>1990-2000</c:v>
                </c:pt>
                <c:pt idx="5">
                  <c:v>2000-2010</c:v>
                </c:pt>
                <c:pt idx="6">
                  <c:v>2010-2020</c:v>
                </c:pt>
                <c:pt idx="7">
                  <c:v>2020-2030</c:v>
                </c:pt>
                <c:pt idx="8">
                  <c:v>2030-2040</c:v>
                </c:pt>
                <c:pt idx="9">
                  <c:v>2040-2050</c:v>
                </c:pt>
              </c:strCache>
            </c:strRef>
          </c:cat>
          <c:val>
            <c:numRef>
              <c:f>Sheet1!$B$4:$K$4</c:f>
              <c:numCache>
                <c:formatCode>0</c:formatCode>
                <c:ptCount val="10"/>
                <c:pt idx="0">
                  <c:v>101961.71800000002</c:v>
                </c:pt>
                <c:pt idx="1">
                  <c:v>92731.607999999978</c:v>
                </c:pt>
                <c:pt idx="2">
                  <c:v>74161.681999999986</c:v>
                </c:pt>
                <c:pt idx="3">
                  <c:v>62619.263999999996</c:v>
                </c:pt>
                <c:pt idx="4">
                  <c:v>44348.669000000038</c:v>
                </c:pt>
                <c:pt idx="5">
                  <c:v>44563.980000000018</c:v>
                </c:pt>
                <c:pt idx="6">
                  <c:v>32984.425000000054</c:v>
                </c:pt>
                <c:pt idx="7">
                  <c:v>17559.379999999997</c:v>
                </c:pt>
                <c:pt idx="8">
                  <c:v>4015.1849999999686</c:v>
                </c:pt>
                <c:pt idx="9">
                  <c:v>-1512.7880000000332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924352"/>
        <c:axId val="47926272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migration</c:v>
                </c:pt>
              </c:strCache>
            </c:strRef>
          </c:tx>
          <c:spPr>
            <a:ln w="28575">
              <a:solidFill>
                <a:srgbClr val="99CC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1950-1960</c:v>
                </c:pt>
                <c:pt idx="1">
                  <c:v>1960-1970</c:v>
                </c:pt>
                <c:pt idx="2">
                  <c:v>1970-1980</c:v>
                </c:pt>
                <c:pt idx="3">
                  <c:v>1980-1990</c:v>
                </c:pt>
                <c:pt idx="4">
                  <c:v>1990-2000</c:v>
                </c:pt>
                <c:pt idx="5">
                  <c:v>2000-2010</c:v>
                </c:pt>
                <c:pt idx="6">
                  <c:v>2010-2020</c:v>
                </c:pt>
                <c:pt idx="7">
                  <c:v>2020-2030</c:v>
                </c:pt>
                <c:pt idx="8">
                  <c:v>2030-2040</c:v>
                </c:pt>
                <c:pt idx="9">
                  <c:v>2040-2050</c:v>
                </c:pt>
              </c:strCache>
            </c:strRef>
          </c:cat>
          <c:val>
            <c:numRef>
              <c:f>Sheet1!$B$2:$K$2</c:f>
              <c:numCache>
                <c:formatCode>0</c:formatCode>
                <c:ptCount val="10"/>
                <c:pt idx="0">
                  <c:v>596.07300000000043</c:v>
                </c:pt>
                <c:pt idx="1">
                  <c:v>5733.0490000000009</c:v>
                </c:pt>
                <c:pt idx="2">
                  <c:v>13089.214</c:v>
                </c:pt>
                <c:pt idx="3">
                  <c:v>13116.636000000002</c:v>
                </c:pt>
                <c:pt idx="4">
                  <c:v>25124.553</c:v>
                </c:pt>
                <c:pt idx="5">
                  <c:v>32205.301000000007</c:v>
                </c:pt>
                <c:pt idx="6">
                  <c:v>23438.881999999998</c:v>
                </c:pt>
                <c:pt idx="7">
                  <c:v>22602.207999999999</c:v>
                </c:pt>
                <c:pt idx="8">
                  <c:v>23090.608999999997</c:v>
                </c:pt>
                <c:pt idx="9">
                  <c:v>23102.533999999996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natural increase</c:v>
                </c:pt>
              </c:strCache>
            </c:strRef>
          </c:tx>
          <c:spPr>
            <a:ln w="28575">
              <a:solidFill>
                <a:srgbClr val="FFFF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FFFF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1950-1960</c:v>
                </c:pt>
                <c:pt idx="1">
                  <c:v>1960-1970</c:v>
                </c:pt>
                <c:pt idx="2">
                  <c:v>1970-1980</c:v>
                </c:pt>
                <c:pt idx="3">
                  <c:v>1980-1990</c:v>
                </c:pt>
                <c:pt idx="4">
                  <c:v>1990-2000</c:v>
                </c:pt>
                <c:pt idx="5">
                  <c:v>2000-2010</c:v>
                </c:pt>
                <c:pt idx="6">
                  <c:v>2010-2020</c:v>
                </c:pt>
                <c:pt idx="7">
                  <c:v>2020-2030</c:v>
                </c:pt>
                <c:pt idx="8">
                  <c:v>2030-2040</c:v>
                </c:pt>
                <c:pt idx="9">
                  <c:v>2040-2050</c:v>
                </c:pt>
              </c:strCache>
            </c:strRef>
          </c:cat>
          <c:val>
            <c:numRef>
              <c:f>Sheet1!$B$3:$K$3</c:f>
              <c:numCache>
                <c:formatCode>0</c:formatCode>
                <c:ptCount val="10"/>
                <c:pt idx="0">
                  <c:v>101365.64500000002</c:v>
                </c:pt>
                <c:pt idx="1">
                  <c:v>86998.558999999979</c:v>
                </c:pt>
                <c:pt idx="2">
                  <c:v>61072.467999999986</c:v>
                </c:pt>
                <c:pt idx="3">
                  <c:v>49502.627999999997</c:v>
                </c:pt>
                <c:pt idx="4">
                  <c:v>19224.116000000038</c:v>
                </c:pt>
                <c:pt idx="5">
                  <c:v>12358.679000000011</c:v>
                </c:pt>
                <c:pt idx="6">
                  <c:v>9545.5430000000561</c:v>
                </c:pt>
                <c:pt idx="7">
                  <c:v>-5042.8280000000013</c:v>
                </c:pt>
                <c:pt idx="8">
                  <c:v>-19075.424000000028</c:v>
                </c:pt>
                <c:pt idx="9">
                  <c:v>-24615.322000000029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24352"/>
        <c:axId val="47926272"/>
      </c:lineChart>
      <c:catAx>
        <c:axId val="4792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7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96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926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2627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7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924352"/>
        <c:crosses val="autoZero"/>
        <c:crossBetween val="between"/>
        <c:dispUnits>
          <c:builtInUnit val="thousands"/>
        </c:dispUnits>
      </c:valAx>
      <c:spPr>
        <a:noFill/>
        <a:ln w="1364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0093676814986E-2"/>
          <c:y val="5.7851239669421496E-2"/>
          <c:w val="0.90046838407494123"/>
          <c:h val="0.77355371900826442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net change</c:v>
                </c:pt>
              </c:strCache>
            </c:strRef>
          </c:tx>
          <c:spPr>
            <a:solidFill>
              <a:srgbClr val="FFCC00"/>
            </a:solidFill>
            <a:ln w="13866">
              <a:noFill/>
            </a:ln>
          </c:spPr>
          <c:invertIfNegative val="0"/>
          <c:cat>
            <c:strRef>
              <c:f>Sheet1!$B$1:$K$1</c:f>
              <c:strCache>
                <c:ptCount val="10"/>
                <c:pt idx="0">
                  <c:v>1950-1960</c:v>
                </c:pt>
                <c:pt idx="1">
                  <c:v>1960-1970</c:v>
                </c:pt>
                <c:pt idx="2">
                  <c:v>1970-1980</c:v>
                </c:pt>
                <c:pt idx="3">
                  <c:v>1980-1990</c:v>
                </c:pt>
                <c:pt idx="4">
                  <c:v>1990-2000</c:v>
                </c:pt>
                <c:pt idx="5">
                  <c:v>2000-2010</c:v>
                </c:pt>
                <c:pt idx="6">
                  <c:v>2010-2020</c:v>
                </c:pt>
                <c:pt idx="7">
                  <c:v>2020-2030</c:v>
                </c:pt>
                <c:pt idx="8">
                  <c:v>2030-2040</c:v>
                </c:pt>
                <c:pt idx="9">
                  <c:v>2040-2050</c:v>
                </c:pt>
              </c:strCache>
            </c:strRef>
          </c:cat>
          <c:val>
            <c:numRef>
              <c:f>Sheet1!$B$4:$K$4</c:f>
              <c:numCache>
                <c:formatCode>_(* #,##0.000_);_(* \(#,##0.000\);_(* "-"??_);_(@_)</c:formatCode>
                <c:ptCount val="10"/>
                <c:pt idx="0">
                  <c:v>391232.79500000022</c:v>
                </c:pt>
                <c:pt idx="1">
                  <c:v>571412.255</c:v>
                </c:pt>
                <c:pt idx="2">
                  <c:v>682983.09200000006</c:v>
                </c:pt>
                <c:pt idx="3">
                  <c:v>807415.9700000002</c:v>
                </c:pt>
                <c:pt idx="4">
                  <c:v>772605.75300000049</c:v>
                </c:pt>
                <c:pt idx="5">
                  <c:v>758538.94199999981</c:v>
                </c:pt>
                <c:pt idx="6">
                  <c:v>795447.32399999979</c:v>
                </c:pt>
                <c:pt idx="7">
                  <c:v>725049.87999999931</c:v>
                </c:pt>
                <c:pt idx="8">
                  <c:v>652452.73900000018</c:v>
                </c:pt>
                <c:pt idx="9">
                  <c:v>569426.80600000022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8083328"/>
        <c:axId val="48085248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migration</c:v>
                </c:pt>
              </c:strCache>
            </c:strRef>
          </c:tx>
          <c:spPr>
            <a:ln w="28575">
              <a:solidFill>
                <a:srgbClr val="99CC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1950-1960</c:v>
                </c:pt>
                <c:pt idx="1">
                  <c:v>1960-1970</c:v>
                </c:pt>
                <c:pt idx="2">
                  <c:v>1970-1980</c:v>
                </c:pt>
                <c:pt idx="3">
                  <c:v>1980-1990</c:v>
                </c:pt>
                <c:pt idx="4">
                  <c:v>1990-2000</c:v>
                </c:pt>
                <c:pt idx="5">
                  <c:v>2000-2010</c:v>
                </c:pt>
                <c:pt idx="6">
                  <c:v>2010-2020</c:v>
                </c:pt>
                <c:pt idx="7">
                  <c:v>2020-2030</c:v>
                </c:pt>
                <c:pt idx="8">
                  <c:v>2030-2040</c:v>
                </c:pt>
                <c:pt idx="9">
                  <c:v>2040-2050</c:v>
                </c:pt>
              </c:strCache>
            </c:strRef>
          </c:cat>
          <c:val>
            <c:numRef>
              <c:f>Sheet1!$B$2:$K$2</c:f>
              <c:numCache>
                <c:formatCode>_(* #,##0.000_);_(* \(#,##0.000\);_(* "-"??_);_(@_)</c:formatCode>
                <c:ptCount val="10"/>
                <c:pt idx="0">
                  <c:v>-596.07499999999982</c:v>
                </c:pt>
                <c:pt idx="1">
                  <c:v>-5733.0480000000007</c:v>
                </c:pt>
                <c:pt idx="2">
                  <c:v>-13089.213999999994</c:v>
                </c:pt>
                <c:pt idx="3">
                  <c:v>-13116.637999999997</c:v>
                </c:pt>
                <c:pt idx="4">
                  <c:v>-25124.553000000004</c:v>
                </c:pt>
                <c:pt idx="5">
                  <c:v>-32205.305000000008</c:v>
                </c:pt>
                <c:pt idx="6">
                  <c:v>-23438.882000000001</c:v>
                </c:pt>
                <c:pt idx="7">
                  <c:v>-22602.204999999998</c:v>
                </c:pt>
                <c:pt idx="8">
                  <c:v>-23090.606</c:v>
                </c:pt>
                <c:pt idx="9">
                  <c:v>-23102.536000000004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natural increase</c:v>
                </c:pt>
              </c:strCache>
            </c:strRef>
          </c:tx>
          <c:spPr>
            <a:ln w="28575">
              <a:solidFill>
                <a:srgbClr val="FFFF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FFFF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1950-1960</c:v>
                </c:pt>
                <c:pt idx="1">
                  <c:v>1960-1970</c:v>
                </c:pt>
                <c:pt idx="2">
                  <c:v>1970-1980</c:v>
                </c:pt>
                <c:pt idx="3">
                  <c:v>1980-1990</c:v>
                </c:pt>
                <c:pt idx="4">
                  <c:v>1990-2000</c:v>
                </c:pt>
                <c:pt idx="5">
                  <c:v>2000-2010</c:v>
                </c:pt>
                <c:pt idx="6">
                  <c:v>2010-2020</c:v>
                </c:pt>
                <c:pt idx="7">
                  <c:v>2020-2030</c:v>
                </c:pt>
                <c:pt idx="8">
                  <c:v>2030-2040</c:v>
                </c:pt>
                <c:pt idx="9">
                  <c:v>2040-2050</c:v>
                </c:pt>
              </c:strCache>
            </c:strRef>
          </c:cat>
          <c:val>
            <c:numRef>
              <c:f>Sheet1!$B$3:$K$3</c:f>
              <c:numCache>
                <c:formatCode>_(* #,##0.000_);_(* \(#,##0.000\);_(* "-"??_);_(@_)</c:formatCode>
                <c:ptCount val="10"/>
                <c:pt idx="0">
                  <c:v>391828.87</c:v>
                </c:pt>
                <c:pt idx="1">
                  <c:v>577145.30300000019</c:v>
                </c:pt>
                <c:pt idx="2">
                  <c:v>696072.30600000022</c:v>
                </c:pt>
                <c:pt idx="3">
                  <c:v>820532.60800000024</c:v>
                </c:pt>
                <c:pt idx="4">
                  <c:v>797730.30600000068</c:v>
                </c:pt>
                <c:pt idx="5">
                  <c:v>790744.24699999962</c:v>
                </c:pt>
                <c:pt idx="6">
                  <c:v>818886.20599999977</c:v>
                </c:pt>
                <c:pt idx="7">
                  <c:v>747652.08499999926</c:v>
                </c:pt>
                <c:pt idx="8">
                  <c:v>675543.34500000032</c:v>
                </c:pt>
                <c:pt idx="9">
                  <c:v>592529.3420000003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83328"/>
        <c:axId val="48085248"/>
      </c:lineChart>
      <c:catAx>
        <c:axId val="4808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7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98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085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8524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7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083328"/>
        <c:crosses val="autoZero"/>
        <c:crossBetween val="between"/>
        <c:dispUnits>
          <c:builtInUnit val="thousands"/>
        </c:dispUnits>
      </c:valAx>
      <c:spPr>
        <a:noFill/>
        <a:ln w="138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483580167417898E-2"/>
          <c:y val="0.19315895372233402"/>
          <c:w val="0.93818415969092073"/>
          <c:h val="0.558685023526988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85187328"/>
        <c:axId val="188501376"/>
      </c:barChart>
      <c:catAx>
        <c:axId val="185187328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0"/>
        </c:spPr>
        <c:txPr>
          <a:bodyPr/>
          <a:lstStyle/>
          <a:p>
            <a:pPr>
              <a:defRPr sz="1400" b="0" i="1"/>
            </a:pPr>
            <a:endParaRPr lang="en-US"/>
          </a:p>
        </c:txPr>
        <c:crossAx val="188501376"/>
        <c:crosses val="autoZero"/>
        <c:auto val="1"/>
        <c:lblAlgn val="ctr"/>
        <c:lblOffset val="100"/>
        <c:noMultiLvlLbl val="0"/>
      </c:catAx>
      <c:valAx>
        <c:axId val="1885013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51873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460317460317461E-2"/>
          <c:y val="2.7742749054224473E-2"/>
          <c:w val="0.96365129358830182"/>
          <c:h val="0.78828886616159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Sheet2!$K$18</c:f>
              <c:strCache>
                <c:ptCount val="1"/>
                <c:pt idx="0">
                  <c:v>20-29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025641025641025E-3"/>
                  <c:y val="-3.27417258381584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Sheet2!$J$19:$J$24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 and the Caribbean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Sheet2!$K$19:$K$24</c:f>
              <c:numCache>
                <c:formatCode>0%</c:formatCode>
                <c:ptCount val="6"/>
                <c:pt idx="0">
                  <c:v>1.055045693197155</c:v>
                </c:pt>
                <c:pt idx="1">
                  <c:v>-0.11585676440495206</c:v>
                </c:pt>
                <c:pt idx="2">
                  <c:v>-0.20070947687253216</c:v>
                </c:pt>
                <c:pt idx="3">
                  <c:v>-8.3298530127688841E-2</c:v>
                </c:pt>
                <c:pt idx="4">
                  <c:v>5.2453408074125879E-2</c:v>
                </c:pt>
                <c:pt idx="5">
                  <c:v>0.29159991019247555</c:v>
                </c:pt>
              </c:numCache>
            </c:numRef>
          </c:val>
        </c:ser>
        <c:ser>
          <c:idx val="1"/>
          <c:order val="1"/>
          <c:tx>
            <c:strRef>
              <c:f>Sheet2!$L$18</c:f>
              <c:strCache>
                <c:ptCount val="1"/>
                <c:pt idx="0">
                  <c:v>20-59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205002018978398E-3"/>
                  <c:y val="-1.36421351151023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Sheet2!$J$19:$J$24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 and the Caribbean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Sheet2!$L$19:$L$24</c:f>
              <c:numCache>
                <c:formatCode>0%</c:formatCode>
                <c:ptCount val="6"/>
                <c:pt idx="0">
                  <c:v>1.3842267961108978</c:v>
                </c:pt>
                <c:pt idx="1">
                  <c:v>9.7000877307198752E-2</c:v>
                </c:pt>
                <c:pt idx="2">
                  <c:v>-0.20940169484936649</c:v>
                </c:pt>
                <c:pt idx="3">
                  <c:v>0.16997779854346518</c:v>
                </c:pt>
                <c:pt idx="4">
                  <c:v>8.6643581682926851E-2</c:v>
                </c:pt>
                <c:pt idx="5">
                  <c:v>0.36779020987327249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21"/>
        <c:axId val="186532224"/>
        <c:axId val="186533760"/>
      </c:barChart>
      <c:catAx>
        <c:axId val="186532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="1" baseline="0">
                <a:solidFill>
                  <a:schemeClr val="tx2"/>
                </a:solidFill>
              </a:defRPr>
            </a:pPr>
            <a:endParaRPr lang="en-US"/>
          </a:p>
        </c:txPr>
        <c:crossAx val="186533760"/>
        <c:crosses val="autoZero"/>
        <c:auto val="1"/>
        <c:lblAlgn val="ctr"/>
        <c:lblOffset val="100"/>
        <c:noMultiLvlLbl val="0"/>
      </c:catAx>
      <c:valAx>
        <c:axId val="1865337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6532224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6638655462184877"/>
          <c:y val="7.975460122699389E-2"/>
          <c:w val="0.20975116091257826"/>
          <c:h val="0.2154075044848589"/>
        </c:manualLayout>
      </c:layout>
      <c:overlay val="0"/>
      <c:spPr>
        <a:ln>
          <a:solidFill>
            <a:schemeClr val="tx1">
              <a:alpha val="95000"/>
            </a:schemeClr>
          </a:solidFill>
        </a:ln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8BEA63D-512D-475A-A6E3-8EC7B8ACE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96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EACD502-2FF8-4F32-853A-5E83A9770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30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87A691-D860-47E7-BAE5-D0C963665B9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828088"/>
            <a:ext cx="2971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2" tIns="45555" rIns="91112" bIns="45555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4163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8238" indent="-227013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5438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9463" indent="-227013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666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386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106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826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6936A8-DC62-44D5-A36B-B754F0226675}" type="slidenum">
              <a:rPr lang="en-US" altLang="en-US" b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b="0"/>
          </a:p>
        </p:txBody>
      </p:sp>
      <p:sp>
        <p:nvSpPr>
          <p:cNvPr id="21508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5" rIns="91328" bIns="4566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82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543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94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339CBB77-027D-4F82-A5FC-FDB0975EC6EF}" type="slidenum">
              <a:rPr lang="es-CO" altLang="en-US" b="0">
                <a:latin typeface="Times New Roman" pitchFamily="18" charset="0"/>
              </a:rPr>
              <a:pPr algn="r">
                <a:spcBef>
                  <a:spcPct val="0"/>
                </a:spcBef>
              </a:pPr>
              <a:t>1</a:t>
            </a:fld>
            <a:endParaRPr lang="es-CO" altLang="en-US" b="0">
              <a:latin typeface="Times New Roman" pitchFamily="18" charset="0"/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8200" cy="3486150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  <a:noFill/>
        </p:spPr>
        <p:txBody>
          <a:bodyPr lIns="91328" tIns="45665" rIns="91328" bIns="45665"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CD502-2FF8-4F32-853A-5E83A9770C1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99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C24518-29B0-4D43-88B8-0706291FECA6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A0EEB91-0152-42C9-85EA-943F6E380DB7}" type="slidenum">
              <a:rPr lang="en-US" altLang="en-US" sz="1200" b="0" smtClean="0">
                <a:ea typeface="ＭＳ Ｐゴシック" charset="-128"/>
              </a:rPr>
              <a:pPr algn="r">
                <a:defRPr/>
              </a:pPr>
              <a:t>3</a:t>
            </a:fld>
            <a:endParaRPr lang="en-US" altLang="en-US" sz="1200" b="0" smtClean="0">
              <a:ea typeface="ＭＳ Ｐゴシック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</p:spPr>
        <p:txBody>
          <a:bodyPr/>
          <a:lstStyle/>
          <a:p>
            <a:pPr eaLnBrk="1" hangingPunct="1"/>
            <a:endParaRPr lang="en-GB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696B00-9282-4CD9-98C1-7E457DD4C6AD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828088"/>
            <a:ext cx="2971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2" tIns="45555" rIns="91112" bIns="45555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4163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8238" indent="-227013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5438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9463" indent="-227013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666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386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106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8263" indent="-227013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9DEBBD-C499-4B0E-A590-2DFB82EB22E4}" type="slidenum">
              <a:rPr lang="en-US" altLang="en-US" b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b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8500"/>
            <a:ext cx="4645025" cy="3482975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1475"/>
          </a:xfrm>
          <a:noFill/>
        </p:spPr>
        <p:txBody>
          <a:bodyPr lIns="91112" tIns="45555" rIns="91112" bIns="45555"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AFACEF-1A74-4C83-A097-483BE4DAB1FB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5ACBC5-7677-457F-9562-00412A4C0C89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CD502-2FF8-4F32-853A-5E83A9770C1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34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3 w 717"/>
                <a:gd name="T1" fmla="*/ 845 h 845"/>
                <a:gd name="T2" fmla="*/ 733 w 717"/>
                <a:gd name="T3" fmla="*/ 821 h 845"/>
                <a:gd name="T4" fmla="*/ 590 w 717"/>
                <a:gd name="T5" fmla="*/ 605 h 845"/>
                <a:gd name="T6" fmla="*/ 414 w 717"/>
                <a:gd name="T7" fmla="*/ 396 h 845"/>
                <a:gd name="T8" fmla="*/ 229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7 w 717"/>
                <a:gd name="T15" fmla="*/ 198 h 845"/>
                <a:gd name="T16" fmla="*/ 408 w 717"/>
                <a:gd name="T17" fmla="*/ 408 h 845"/>
                <a:gd name="T18" fmla="*/ 584 w 717"/>
                <a:gd name="T19" fmla="*/ 623 h 845"/>
                <a:gd name="T20" fmla="*/ 733 w 717"/>
                <a:gd name="T21" fmla="*/ 845 h 845"/>
                <a:gd name="T22" fmla="*/ 73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5 w 407"/>
                <a:gd name="T1" fmla="*/ 414 h 414"/>
                <a:gd name="T2" fmla="*/ 415 w 407"/>
                <a:gd name="T3" fmla="*/ 396 h 414"/>
                <a:gd name="T4" fmla="*/ 230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4 w 407"/>
                <a:gd name="T13" fmla="*/ 204 h 414"/>
                <a:gd name="T14" fmla="*/ 415 w 407"/>
                <a:gd name="T15" fmla="*/ 414 h 414"/>
                <a:gd name="T16" fmla="*/ 415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2 w 586"/>
                <a:gd name="T1" fmla="*/ 0 h 599"/>
                <a:gd name="T2" fmla="*/ 584 w 586"/>
                <a:gd name="T3" fmla="*/ 0 h 599"/>
                <a:gd name="T4" fmla="*/ 415 w 586"/>
                <a:gd name="T5" fmla="*/ 132 h 599"/>
                <a:gd name="T6" fmla="*/ 265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5 w 586"/>
                <a:gd name="T17" fmla="*/ 282 h 599"/>
                <a:gd name="T18" fmla="*/ 421 w 586"/>
                <a:gd name="T19" fmla="*/ 138 h 599"/>
                <a:gd name="T20" fmla="*/ 602 w 586"/>
                <a:gd name="T21" fmla="*/ 0 h 599"/>
                <a:gd name="T22" fmla="*/ 60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7 w 269"/>
                <a:gd name="T1" fmla="*/ 0 h 252"/>
                <a:gd name="T2" fmla="*/ 259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7 w 269"/>
                <a:gd name="T15" fmla="*/ 0 h 252"/>
                <a:gd name="T16" fmla="*/ 277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1382-0CE1-4821-8639-421FD5B20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64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1BD73-B726-4D92-B718-22B52CB2C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2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0DDB6-FD17-4188-BE6A-E4B957354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80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E681-1EFA-4D61-8869-A9CBCDCFE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39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31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2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53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22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3200" b="0" i="1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3200" b="0" i="1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fld id="{1825024D-CED5-4027-AADD-FFC2DDB59734}" type="slidenum">
              <a:rPr lang="en-US" sz="3200" b="0" i="1">
                <a:solidFill>
                  <a:prstClr val="black"/>
                </a:solidFill>
                <a:latin typeface="Arial" charset="0"/>
                <a:cs typeface="+mn-cs"/>
              </a:rPr>
              <a:pPr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–"/>
                <a:defRPr/>
              </a:pPr>
              <a:t>‹#›</a:t>
            </a:fld>
            <a:endParaRPr lang="en-US" sz="3200" b="0" i="1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7855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3200" b="0" i="1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3200" b="0" i="1" dirty="0">
                <a:solidFill>
                  <a:prstClr val="black"/>
                </a:solidFill>
                <a:latin typeface="Arial" charset="0"/>
                <a:cs typeface="+mn-cs"/>
              </a:rPr>
              <a:t>United Nations Population Division/DESA, 2011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fld id="{C544EBFC-D458-4DFE-B8E3-3876217D6556}" type="slidenum">
              <a:rPr lang="en-US" sz="3200" b="0" i="1">
                <a:solidFill>
                  <a:prstClr val="black"/>
                </a:solidFill>
                <a:latin typeface="Arial" charset="0"/>
                <a:cs typeface="+mn-cs"/>
              </a:rPr>
              <a:pPr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–"/>
                <a:defRPr/>
              </a:pPr>
              <a:t>‹#›</a:t>
            </a:fld>
            <a:endParaRPr lang="en-US" sz="3200" b="0" i="1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8340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C9856-1CA0-457E-8771-901659D97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36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0B61-481F-4688-B5EF-1444ACC5B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06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282A-34F7-4116-B25B-3B02C73D1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43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C8D9-F452-436D-B6E8-167C10842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91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55AA-81F5-4FC3-A02A-61D40A921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29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C009-957B-4829-8101-609A1FB5F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99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00F06-C213-4EC7-9448-7EF4D6A90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75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47F9-9698-46B0-AADB-3F8650B3A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18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3 w 717"/>
                <a:gd name="T1" fmla="*/ 845 h 845"/>
                <a:gd name="T2" fmla="*/ 733 w 717"/>
                <a:gd name="T3" fmla="*/ 821 h 845"/>
                <a:gd name="T4" fmla="*/ 590 w 717"/>
                <a:gd name="T5" fmla="*/ 605 h 845"/>
                <a:gd name="T6" fmla="*/ 414 w 717"/>
                <a:gd name="T7" fmla="*/ 396 h 845"/>
                <a:gd name="T8" fmla="*/ 229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7 w 717"/>
                <a:gd name="T15" fmla="*/ 198 h 845"/>
                <a:gd name="T16" fmla="*/ 408 w 717"/>
                <a:gd name="T17" fmla="*/ 408 h 845"/>
                <a:gd name="T18" fmla="*/ 584 w 717"/>
                <a:gd name="T19" fmla="*/ 623 h 845"/>
                <a:gd name="T20" fmla="*/ 733 w 717"/>
                <a:gd name="T21" fmla="*/ 845 h 845"/>
                <a:gd name="T22" fmla="*/ 73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5 w 407"/>
                <a:gd name="T1" fmla="*/ 414 h 414"/>
                <a:gd name="T2" fmla="*/ 415 w 407"/>
                <a:gd name="T3" fmla="*/ 396 h 414"/>
                <a:gd name="T4" fmla="*/ 230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4 w 407"/>
                <a:gd name="T13" fmla="*/ 204 h 414"/>
                <a:gd name="T14" fmla="*/ 415 w 407"/>
                <a:gd name="T15" fmla="*/ 414 h 414"/>
                <a:gd name="T16" fmla="*/ 415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2 w 586"/>
                <a:gd name="T1" fmla="*/ 0 h 599"/>
                <a:gd name="T2" fmla="*/ 584 w 586"/>
                <a:gd name="T3" fmla="*/ 0 h 599"/>
                <a:gd name="T4" fmla="*/ 415 w 586"/>
                <a:gd name="T5" fmla="*/ 132 h 599"/>
                <a:gd name="T6" fmla="*/ 265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5 w 586"/>
                <a:gd name="T17" fmla="*/ 282 h 599"/>
                <a:gd name="T18" fmla="*/ 421 w 586"/>
                <a:gd name="T19" fmla="*/ 138 h 599"/>
                <a:gd name="T20" fmla="*/ 602 w 586"/>
                <a:gd name="T21" fmla="*/ 0 h 599"/>
                <a:gd name="T22" fmla="*/ 60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7 w 269"/>
                <a:gd name="T1" fmla="*/ 0 h 252"/>
                <a:gd name="T2" fmla="*/ 259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7 w 269"/>
                <a:gd name="T15" fmla="*/ 0 h 252"/>
                <a:gd name="T16" fmla="*/ 277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90F0DF-0B17-4125-A206-9D13F7FAB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3238"/>
            <a:ext cx="9144000" cy="9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3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11398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70000"/>
              </a:spcAft>
              <a:defRPr/>
            </a:pPr>
            <a:r>
              <a:rPr lang="en-US" altLang="en-US" sz="2400" b="1" i="1" dirty="0"/>
              <a:t>Informal Working Breakfast on </a:t>
            </a:r>
            <a:r>
              <a:rPr lang="en-US" altLang="en-US" sz="2400" b="1" i="1" dirty="0" smtClean="0"/>
              <a:t/>
            </a:r>
            <a:br>
              <a:rPr lang="en-US" altLang="en-US" sz="2400" b="1" i="1" dirty="0" smtClean="0"/>
            </a:br>
            <a:r>
              <a:rPr lang="en-US" altLang="en-US" sz="3600" b="1" dirty="0" smtClean="0"/>
              <a:t>Migration </a:t>
            </a:r>
            <a:r>
              <a:rPr lang="en-US" altLang="en-US" sz="3600" b="1" dirty="0"/>
              <a:t>and its impact </a:t>
            </a:r>
            <a:r>
              <a:rPr lang="en-US" altLang="en-US" sz="3600" b="1" dirty="0" smtClean="0"/>
              <a:t>on the </a:t>
            </a:r>
            <a:r>
              <a:rPr lang="en-US" altLang="en-US" sz="3600" b="1" dirty="0"/>
              <a:t>implementation of </a:t>
            </a:r>
            <a:r>
              <a:rPr lang="en-US" altLang="en-US" sz="3600" b="1" dirty="0" smtClean="0"/>
              <a:t>Agenda 2030</a:t>
            </a:r>
            <a:endParaRPr lang="en-US" altLang="en-US" sz="3600" b="1" dirty="0" smtClean="0"/>
          </a:p>
        </p:txBody>
      </p:sp>
      <p:sp>
        <p:nvSpPr>
          <p:cNvPr id="1013763" name="Rectangle 3"/>
          <p:cNvSpPr>
            <a:spLocks noChangeArrowheads="1"/>
          </p:cNvSpPr>
          <p:nvPr/>
        </p:nvSpPr>
        <p:spPr bwMode="auto">
          <a:xfrm>
            <a:off x="685800" y="594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1600" b="0" dirty="0" smtClean="0">
              <a:solidFill>
                <a:srgbClr val="CCECFF"/>
              </a:solidFill>
            </a:endParaRPr>
          </a:p>
          <a:p>
            <a:pPr algn="ctr">
              <a:defRPr/>
            </a:pPr>
            <a:r>
              <a:rPr lang="en-US" altLang="en-US" sz="1600" b="0" dirty="0" smtClean="0">
                <a:solidFill>
                  <a:srgbClr val="CCECFF"/>
                </a:solidFill>
              </a:rPr>
              <a:t>Co-convened </a:t>
            </a:r>
            <a:r>
              <a:rPr lang="en-US" altLang="en-US" sz="1600" b="0" dirty="0">
                <a:solidFill>
                  <a:srgbClr val="CCECFF"/>
                </a:solidFill>
              </a:rPr>
              <a:t>by the </a:t>
            </a:r>
            <a:r>
              <a:rPr lang="en-US" altLang="en-US" sz="1600" b="0" dirty="0" err="1">
                <a:solidFill>
                  <a:srgbClr val="CCECFF"/>
                </a:solidFill>
              </a:rPr>
              <a:t>Bahá’í</a:t>
            </a:r>
            <a:r>
              <a:rPr lang="en-US" altLang="en-US" sz="1600" b="0" dirty="0">
                <a:solidFill>
                  <a:srgbClr val="CCECFF"/>
                </a:solidFill>
              </a:rPr>
              <a:t> International Community</a:t>
            </a:r>
          </a:p>
          <a:p>
            <a:pPr algn="ctr">
              <a:defRPr/>
            </a:pPr>
            <a:r>
              <a:rPr lang="en-US" altLang="en-US" sz="1600" b="0" dirty="0">
                <a:solidFill>
                  <a:srgbClr val="CCECFF"/>
                </a:solidFill>
              </a:rPr>
              <a:t>and the International Movement ATD </a:t>
            </a:r>
            <a:r>
              <a:rPr lang="en-US" altLang="en-US" sz="1600" b="0" dirty="0" smtClean="0">
                <a:solidFill>
                  <a:srgbClr val="CCECFF"/>
                </a:solidFill>
              </a:rPr>
              <a:t>Fourth World </a:t>
            </a:r>
          </a:p>
          <a:p>
            <a:pPr algn="ctr">
              <a:defRPr/>
            </a:pPr>
            <a:r>
              <a:rPr lang="en-US" altLang="en-US" sz="1600" b="0" dirty="0" smtClean="0">
                <a:solidFill>
                  <a:srgbClr val="CCECFF"/>
                </a:solidFill>
              </a:rPr>
              <a:t>866 </a:t>
            </a:r>
            <a:r>
              <a:rPr lang="en-US" altLang="en-US" sz="1600" b="0" dirty="0">
                <a:solidFill>
                  <a:srgbClr val="CCECFF"/>
                </a:solidFill>
              </a:rPr>
              <a:t>United Nations Plaza, Suite </a:t>
            </a:r>
            <a:r>
              <a:rPr lang="en-US" altLang="en-US" sz="1600" b="0" dirty="0" smtClean="0">
                <a:solidFill>
                  <a:srgbClr val="CCECFF"/>
                </a:solidFill>
              </a:rPr>
              <a:t>120</a:t>
            </a:r>
          </a:p>
          <a:p>
            <a:pPr algn="ctr">
              <a:defRPr/>
            </a:pPr>
            <a:r>
              <a:rPr lang="en-US" altLang="en-US" sz="1600" b="0" dirty="0">
                <a:solidFill>
                  <a:srgbClr val="CCECFF"/>
                </a:solidFill>
              </a:rPr>
              <a:t>Wednesday, 8 June 2016</a:t>
            </a:r>
          </a:p>
          <a:p>
            <a:pPr algn="ctr">
              <a:defRPr/>
            </a:pPr>
            <a:endParaRPr lang="en-US" altLang="en-US" sz="1600" b="0" dirty="0">
              <a:solidFill>
                <a:srgbClr val="CCECFF"/>
              </a:solidFill>
            </a:endParaRPr>
          </a:p>
          <a:p>
            <a:pPr algn="ctr">
              <a:defRPr/>
            </a:pPr>
            <a:endParaRPr lang="en-US" altLang="en-US" sz="2000" b="0" dirty="0" smtClean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6200" y="411480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>
                <a:solidFill>
                  <a:srgbClr val="CCECFF"/>
                </a:solidFill>
                <a:latin typeface="Arial" charset="0"/>
              </a:rPr>
              <a:t>Bela Hovy, Chief</a:t>
            </a:r>
            <a:br>
              <a:rPr lang="en-US" altLang="en-US" sz="2000" b="0" dirty="0">
                <a:solidFill>
                  <a:srgbClr val="CCECFF"/>
                </a:solidFill>
                <a:latin typeface="Arial" charset="0"/>
              </a:rPr>
            </a:br>
            <a:r>
              <a:rPr lang="en-US" altLang="en-US" sz="2000" b="0" dirty="0">
                <a:solidFill>
                  <a:srgbClr val="CCECFF"/>
                </a:solidFill>
                <a:latin typeface="Arial" charset="0"/>
              </a:rPr>
              <a:t>Migration Section, Population Division</a:t>
            </a:r>
            <a:br>
              <a:rPr lang="en-US" altLang="en-US" sz="2000" b="0" dirty="0">
                <a:solidFill>
                  <a:srgbClr val="CCECFF"/>
                </a:solidFill>
                <a:latin typeface="Arial" charset="0"/>
              </a:rPr>
            </a:br>
            <a:r>
              <a:rPr lang="en-US" altLang="en-US" sz="2000" b="0" dirty="0">
                <a:solidFill>
                  <a:srgbClr val="CCECFF"/>
                </a:solidFill>
                <a:latin typeface="Arial" charset="0"/>
              </a:rPr>
              <a:t>Department of Economic and Social Affairs (DESA)</a:t>
            </a:r>
            <a:br>
              <a:rPr lang="en-US" altLang="en-US" sz="2000" b="0" dirty="0">
                <a:solidFill>
                  <a:srgbClr val="CCECFF"/>
                </a:solidFill>
                <a:latin typeface="Arial" charset="0"/>
              </a:rPr>
            </a:br>
            <a:r>
              <a:rPr lang="en-US" altLang="en-US" sz="2000" b="0" dirty="0">
                <a:solidFill>
                  <a:srgbClr val="CCECFF"/>
                </a:solidFill>
                <a:latin typeface="Arial" charset="0"/>
              </a:rPr>
              <a:t>United Nations, New York</a:t>
            </a:r>
          </a:p>
        </p:txBody>
      </p:sp>
      <p:pic>
        <p:nvPicPr>
          <p:cNvPr id="3077" name="Picture 11" descr="UN_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238601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445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Labour</a:t>
            </a:r>
            <a:r>
              <a:rPr lang="en-US" sz="3600" dirty="0" smtClean="0">
                <a:solidFill>
                  <a:schemeClr val="tx1"/>
                </a:solidFill>
              </a:rPr>
              <a:t> market integration takes time and depends on entry category (EU-28)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8" y="1594168"/>
            <a:ext cx="7993151" cy="480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8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62244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Source</a:t>
            </a:r>
            <a:r>
              <a:rPr lang="en-US" sz="1400" b="0" i="1" dirty="0"/>
              <a:t>: UNHCR Statistical Yearbook </a:t>
            </a:r>
            <a:r>
              <a:rPr lang="en-US" sz="1400" b="0" i="1" dirty="0" smtClean="0"/>
              <a:t>2014, </a:t>
            </a:r>
            <a:r>
              <a:rPr lang="en-US" sz="1400" b="0" i="1" dirty="0"/>
              <a:t>Annex Table 26. </a:t>
            </a:r>
            <a:endParaRPr lang="en-US" sz="1400" b="0" i="1" dirty="0" smtClean="0"/>
          </a:p>
          <a:p>
            <a:pPr algn="ctr"/>
            <a:r>
              <a:rPr lang="en-US" sz="1400" b="0" i="1" dirty="0" smtClean="0"/>
              <a:t>Indicators </a:t>
            </a:r>
            <a:r>
              <a:rPr lang="en-US" sz="1400" b="0" i="1" dirty="0"/>
              <a:t>of host country capacity and contributions, </a:t>
            </a:r>
            <a:r>
              <a:rPr lang="en-US" sz="1400" b="0" i="1" dirty="0" smtClean="0"/>
              <a:t>end-2014</a:t>
            </a:r>
            <a:endParaRPr lang="en-GB" sz="1400" b="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2124" y="381000"/>
            <a:ext cx="83760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4. Responsibility sharing for refugees is uneven</a:t>
            </a:r>
          </a:p>
          <a:p>
            <a:pPr algn="ctr"/>
            <a:r>
              <a:rPr lang="en-US" sz="2000" dirty="0" smtClean="0">
                <a:latin typeface="+mj-lt"/>
              </a:rPr>
              <a:t>Ratio of refugee population to gross </a:t>
            </a:r>
          </a:p>
          <a:p>
            <a:pPr algn="ctr"/>
            <a:r>
              <a:rPr lang="en-US" sz="2000" dirty="0" smtClean="0">
                <a:latin typeface="+mj-lt"/>
              </a:rPr>
              <a:t>domestic product 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per capita </a:t>
            </a:r>
            <a:r>
              <a:rPr lang="en-US" sz="2000" b="0" i="1" dirty="0" smtClean="0">
                <a:latin typeface="+mj-lt"/>
              </a:rPr>
              <a:t>(PPPs)</a:t>
            </a:r>
            <a:endParaRPr lang="en-GB" sz="2000" b="0" i="1" dirty="0">
              <a:latin typeface="+mj-lt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55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7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Who is an international migrant?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(United Nations, Department of Economic and Social Affairs, Statistics Division (1998). Recommendation on statistics of international migration. </a:t>
            </a:r>
            <a:r>
              <a:rPr lang="en-US" sz="1800" dirty="0" smtClean="0">
                <a:solidFill>
                  <a:schemeClr val="tx1"/>
                </a:solidFill>
              </a:rPr>
              <a:t>Rev.1</a:t>
            </a:r>
            <a:r>
              <a:rPr lang="en-US" sz="1800" dirty="0" smtClean="0"/>
              <a:t>.) 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Any person who changes her / his country of residence</a:t>
            </a:r>
          </a:p>
          <a:p>
            <a:pPr lvl="1"/>
            <a:r>
              <a:rPr lang="en-US" sz="2400" dirty="0" smtClean="0"/>
              <a:t>Part of this definition:</a:t>
            </a:r>
          </a:p>
          <a:p>
            <a:pPr lvl="2"/>
            <a:r>
              <a:rPr lang="en-US" sz="2000" dirty="0" smtClean="0"/>
              <a:t>a move</a:t>
            </a:r>
          </a:p>
          <a:p>
            <a:pPr lvl="2"/>
            <a:r>
              <a:rPr lang="en-US" sz="2000" dirty="0" smtClean="0"/>
              <a:t>minimum duration of </a:t>
            </a:r>
            <a:r>
              <a:rPr lang="en-US" sz="2000" dirty="0" smtClean="0"/>
              <a:t>stay (long-term vs. short-term)</a:t>
            </a:r>
            <a:endParaRPr lang="en-US" sz="2000" dirty="0" smtClean="0"/>
          </a:p>
          <a:p>
            <a:pPr lvl="1"/>
            <a:r>
              <a:rPr lang="en-US" sz="2400" u="sng" dirty="0" smtClean="0"/>
              <a:t>Not</a:t>
            </a:r>
            <a:r>
              <a:rPr lang="en-US" sz="2400" dirty="0" smtClean="0"/>
              <a:t> part of this definition:</a:t>
            </a:r>
          </a:p>
          <a:p>
            <a:pPr lvl="2"/>
            <a:r>
              <a:rPr lang="en-US" sz="2000" dirty="0" smtClean="0"/>
              <a:t>purpose / </a:t>
            </a:r>
            <a:r>
              <a:rPr lang="en-US" sz="2000" dirty="0" smtClean="0"/>
              <a:t>reason (work, family, study, asylum, etc.)</a:t>
            </a:r>
            <a:endParaRPr lang="en-US" sz="2000" dirty="0" smtClean="0"/>
          </a:p>
          <a:p>
            <a:pPr lvl="2"/>
            <a:r>
              <a:rPr lang="en-US" sz="2000" dirty="0" smtClean="0"/>
              <a:t>Legal </a:t>
            </a:r>
            <a:r>
              <a:rPr lang="en-US" sz="2000" dirty="0" smtClean="0"/>
              <a:t>status</a:t>
            </a:r>
          </a:p>
          <a:p>
            <a:pPr lvl="1"/>
            <a:r>
              <a:rPr lang="en-US" sz="2400" dirty="0" smtClean="0"/>
              <a:t>Main data source: population census</a:t>
            </a:r>
          </a:p>
          <a:p>
            <a:pPr lvl="2"/>
            <a:r>
              <a:rPr lang="en-US" sz="2000" dirty="0" smtClean="0"/>
              <a:t>Foreign-born (country of birth)</a:t>
            </a:r>
          </a:p>
          <a:p>
            <a:pPr lvl="2"/>
            <a:r>
              <a:rPr lang="en-US" sz="2000" dirty="0" smtClean="0"/>
              <a:t>Foreign citizen (citizenship)</a:t>
            </a:r>
          </a:p>
          <a:p>
            <a:pPr lvl="2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6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2952611"/>
              </p:ext>
            </p:extLst>
          </p:nvPr>
        </p:nvGraphicFramePr>
        <p:xfrm>
          <a:off x="228600" y="1912938"/>
          <a:ext cx="8820150" cy="36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uppierung 12"/>
          <p:cNvGrpSpPr>
            <a:grpSpLocks/>
          </p:cNvGrpSpPr>
          <p:nvPr/>
        </p:nvGrpSpPr>
        <p:grpSpPr bwMode="auto">
          <a:xfrm>
            <a:off x="4191000" y="2590800"/>
            <a:ext cx="3657600" cy="1600200"/>
            <a:chOff x="3886200" y="2590800"/>
            <a:chExt cx="3962400" cy="1600200"/>
          </a:xfrm>
        </p:grpSpPr>
        <p:cxnSp>
          <p:nvCxnSpPr>
            <p:cNvPr id="4" name="Gerade Verbindung 3"/>
            <p:cNvCxnSpPr>
              <a:cxnSpLocks noChangeShapeType="1"/>
            </p:cNvCxnSpPr>
            <p:nvPr/>
          </p:nvCxnSpPr>
          <p:spPr bwMode="auto">
            <a:xfrm flipV="1">
              <a:off x="3886200" y="3657600"/>
              <a:ext cx="3508375" cy="5334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erade Verbindung 7"/>
            <p:cNvCxnSpPr>
              <a:cxnSpLocks noChangeShapeType="1"/>
            </p:cNvCxnSpPr>
            <p:nvPr/>
          </p:nvCxnSpPr>
          <p:spPr bwMode="auto">
            <a:xfrm flipV="1">
              <a:off x="4038600" y="2590800"/>
              <a:ext cx="3355975" cy="154940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erade Verbindung 11"/>
            <p:cNvCxnSpPr>
              <a:cxnSpLocks noChangeShapeType="1"/>
            </p:cNvCxnSpPr>
            <p:nvPr/>
          </p:nvCxnSpPr>
          <p:spPr bwMode="auto">
            <a:xfrm flipV="1">
              <a:off x="3886200" y="3276600"/>
              <a:ext cx="3962400" cy="914400"/>
            </a:xfrm>
            <a:prstGeom prst="line">
              <a:avLst/>
            </a:prstGeom>
            <a:noFill/>
            <a:ln w="25400">
              <a:solidFill>
                <a:srgbClr val="CCFFCC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1775"/>
            <a:ext cx="9296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1. The number of international migrants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is likely to increase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74" name="Rectangle 31"/>
          <p:cNvSpPr>
            <a:spLocks noChangeArrowheads="1"/>
          </p:cNvSpPr>
          <p:nvPr/>
        </p:nvSpPr>
        <p:spPr bwMode="auto">
          <a:xfrm>
            <a:off x="2014538" y="1492250"/>
            <a:ext cx="4843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EAEAEA"/>
                </a:solidFill>
                <a:latin typeface="Arial" charset="0"/>
                <a:ea typeface="ＭＳ Ｐゴシック" pitchFamily="34" charset="-128"/>
              </a:rPr>
              <a:t>International migrant stock, 1990-2050 (</a:t>
            </a:r>
            <a:r>
              <a:rPr lang="en-US" altLang="en-US" sz="1600" i="1">
                <a:solidFill>
                  <a:srgbClr val="EAEAEA"/>
                </a:solidFill>
                <a:latin typeface="Arial" charset="0"/>
                <a:ea typeface="ＭＳ Ｐゴシック" pitchFamily="34" charset="-128"/>
              </a:rPr>
              <a:t>millions</a:t>
            </a:r>
            <a:r>
              <a:rPr lang="en-US" altLang="en-US" sz="1600">
                <a:solidFill>
                  <a:srgbClr val="EAEAEA"/>
                </a:solidFill>
                <a:latin typeface="Arial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990600" y="5715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  <a:ea typeface="ＭＳ Ｐゴシック" pitchFamily="34" charset="-128"/>
              </a:rPr>
              <a:t>1990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1828800" y="5715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  <a:ea typeface="ＭＳ Ｐゴシック" pitchFamily="34" charset="-128"/>
              </a:rPr>
              <a:t>2000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2743200" y="5715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  <a:ea typeface="ＭＳ Ｐゴシック" pitchFamily="34" charset="-128"/>
              </a:rPr>
              <a:t>2010</a:t>
            </a:r>
            <a:endParaRPr lang="en-US" altLang="en-US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04800" y="4038600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9933"/>
                </a:solidFill>
                <a:latin typeface="Verdana" charset="0"/>
                <a:ea typeface="ＭＳ Ｐゴシック" charset="0"/>
              </a:rPr>
              <a:t>2.9%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219200" y="3886200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9933"/>
                </a:solidFill>
                <a:latin typeface="Verdana" charset="0"/>
                <a:ea typeface="ＭＳ Ｐゴシック" charset="0"/>
              </a:rPr>
              <a:t>2.8%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133600" y="3581400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9933"/>
                </a:solidFill>
                <a:latin typeface="Verdana" charset="0"/>
                <a:ea typeface="ＭＳ Ｐゴシック" charset="0"/>
              </a:rPr>
              <a:t>3.2%</a:t>
            </a:r>
          </a:p>
        </p:txBody>
      </p:sp>
      <p:sp>
        <p:nvSpPr>
          <p:cNvPr id="81938" name="Rectangle 31"/>
          <p:cNvSpPr>
            <a:spLocks noChangeArrowheads="1"/>
          </p:cNvSpPr>
          <p:nvPr/>
        </p:nvSpPr>
        <p:spPr bwMode="auto">
          <a:xfrm>
            <a:off x="1676400" y="1720850"/>
            <a:ext cx="548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9933"/>
                </a:solidFill>
                <a:latin typeface="Arial" charset="0"/>
                <a:ea typeface="ＭＳ Ｐゴシック" pitchFamily="34" charset="-128"/>
              </a:rPr>
              <a:t>Proportion of international migrants in total population</a:t>
            </a:r>
          </a:p>
        </p:txBody>
      </p:sp>
      <p:sp>
        <p:nvSpPr>
          <p:cNvPr id="7182" name="Text Box 10"/>
          <p:cNvSpPr txBox="1">
            <a:spLocks noChangeArrowheads="1"/>
          </p:cNvSpPr>
          <p:nvPr/>
        </p:nvSpPr>
        <p:spPr bwMode="auto">
          <a:xfrm>
            <a:off x="3632200" y="571500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  <a:ea typeface="ＭＳ Ｐゴシック" pitchFamily="34" charset="-128"/>
              </a:rPr>
              <a:t>2015</a:t>
            </a:r>
            <a:endParaRPr lang="en-US" altLang="en-US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3124200" y="342900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9933"/>
                </a:solidFill>
                <a:latin typeface="Verdana" charset="0"/>
                <a:ea typeface="ＭＳ Ｐゴシック" charset="0"/>
              </a:rPr>
              <a:t>3.3%</a:t>
            </a:r>
          </a:p>
        </p:txBody>
      </p:sp>
      <p:sp>
        <p:nvSpPr>
          <p:cNvPr id="81945" name="Text Box 10"/>
          <p:cNvSpPr txBox="1">
            <a:spLocks noChangeArrowheads="1"/>
          </p:cNvSpPr>
          <p:nvPr/>
        </p:nvSpPr>
        <p:spPr bwMode="auto">
          <a:xfrm>
            <a:off x="7366000" y="5715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  <a:ea typeface="ＭＳ Ｐゴシック" pitchFamily="34" charset="-128"/>
              </a:rPr>
              <a:t>2050</a:t>
            </a:r>
            <a:endParaRPr lang="en-US" altLang="en-US" sz="1200"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81962" name="Group 42"/>
          <p:cNvGrpSpPr>
            <a:grpSpLocks/>
          </p:cNvGrpSpPr>
          <p:nvPr/>
        </p:nvGrpSpPr>
        <p:grpSpPr bwMode="auto">
          <a:xfrm>
            <a:off x="6040438" y="2147887"/>
            <a:ext cx="3103563" cy="2282825"/>
            <a:chOff x="3851" y="1353"/>
            <a:chExt cx="1955" cy="1438"/>
          </a:xfrm>
        </p:grpSpPr>
        <p:sp>
          <p:nvSpPr>
            <p:cNvPr id="7187" name="Text Box 10"/>
            <p:cNvSpPr txBox="1">
              <a:spLocks noChangeArrowheads="1"/>
            </p:cNvSpPr>
            <p:nvPr/>
          </p:nvSpPr>
          <p:spPr bwMode="auto">
            <a:xfrm>
              <a:off x="3851" y="2425"/>
              <a:ext cx="81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FFCC00"/>
                  </a:solidFill>
                  <a:latin typeface="Arial" charset="0"/>
                  <a:ea typeface="ＭＳ Ｐゴシック" pitchFamily="34" charset="-128"/>
                </a:rPr>
                <a:t>1990-2000</a:t>
              </a:r>
              <a:br>
                <a:rPr lang="en-US" altLang="en-US" sz="1600" dirty="0">
                  <a:solidFill>
                    <a:srgbClr val="FFCC00"/>
                  </a:solidFill>
                  <a:latin typeface="Arial" charset="0"/>
                  <a:ea typeface="ＭＳ Ｐゴシック" pitchFamily="34" charset="-128"/>
                </a:rPr>
              </a:br>
              <a:r>
                <a:rPr lang="en-US" altLang="en-US" sz="1600" dirty="0">
                  <a:solidFill>
                    <a:srgbClr val="FFCC00"/>
                  </a:solidFill>
                  <a:latin typeface="Arial" charset="0"/>
                  <a:ea typeface="ＭＳ Ｐゴシック" pitchFamily="34" charset="-128"/>
                </a:rPr>
                <a:t>growth rate</a:t>
              </a:r>
              <a:endParaRPr lang="en-US" altLang="en-US" sz="1200" dirty="0">
                <a:solidFill>
                  <a:srgbClr val="FFCC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88" name="Text Box 10"/>
            <p:cNvSpPr txBox="1">
              <a:spLocks noChangeArrowheads="1"/>
            </p:cNvSpPr>
            <p:nvPr/>
          </p:nvSpPr>
          <p:spPr bwMode="auto">
            <a:xfrm>
              <a:off x="4990" y="1353"/>
              <a:ext cx="81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CC00"/>
                  </a:solidFill>
                  <a:latin typeface="Arial" charset="0"/>
                  <a:ea typeface="ＭＳ Ｐゴシック" pitchFamily="34" charset="-128"/>
                </a:rPr>
                <a:t>2000-2010</a:t>
              </a:r>
              <a:br>
                <a:rPr lang="en-US" altLang="en-US" sz="1600" dirty="0">
                  <a:solidFill>
                    <a:srgbClr val="00CC00"/>
                  </a:solidFill>
                  <a:latin typeface="Arial" charset="0"/>
                  <a:ea typeface="ＭＳ Ｐゴシック" pitchFamily="34" charset="-128"/>
                </a:rPr>
              </a:br>
              <a:r>
                <a:rPr lang="en-US" altLang="en-US" sz="1600" dirty="0">
                  <a:solidFill>
                    <a:srgbClr val="00CC00"/>
                  </a:solidFill>
                  <a:latin typeface="Arial" charset="0"/>
                  <a:ea typeface="ＭＳ Ｐゴシック" pitchFamily="34" charset="-128"/>
                </a:rPr>
                <a:t>growth rate</a:t>
              </a:r>
              <a:endParaRPr lang="en-US" altLang="en-US" sz="1200" dirty="0">
                <a:solidFill>
                  <a:srgbClr val="00CC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89" name="Text Box 10"/>
            <p:cNvSpPr txBox="1">
              <a:spLocks noChangeArrowheads="1"/>
            </p:cNvSpPr>
            <p:nvPr/>
          </p:nvSpPr>
          <p:spPr bwMode="auto">
            <a:xfrm>
              <a:off x="4992" y="1900"/>
              <a:ext cx="81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smtClean="0">
                  <a:solidFill>
                    <a:srgbClr val="CCFFCC"/>
                  </a:solidFill>
                  <a:latin typeface="Arial" charset="0"/>
                  <a:ea typeface="ＭＳ Ｐゴシック" pitchFamily="34" charset="-128"/>
                </a:rPr>
                <a:t>2010-2015</a:t>
              </a:r>
              <a:r>
                <a:rPr lang="en-US" altLang="en-US" sz="1600" dirty="0">
                  <a:solidFill>
                    <a:srgbClr val="CCFFCC"/>
                  </a:solidFill>
                  <a:latin typeface="Arial" charset="0"/>
                  <a:ea typeface="ＭＳ Ｐゴシック" pitchFamily="34" charset="-128"/>
                </a:rPr>
                <a:t/>
              </a:r>
              <a:br>
                <a:rPr lang="en-US" altLang="en-US" sz="1600" dirty="0">
                  <a:solidFill>
                    <a:srgbClr val="CCFFCC"/>
                  </a:solidFill>
                  <a:latin typeface="Arial" charset="0"/>
                  <a:ea typeface="ＭＳ Ｐゴシック" pitchFamily="34" charset="-128"/>
                </a:rPr>
              </a:br>
              <a:r>
                <a:rPr lang="en-US" altLang="en-US" sz="1600" dirty="0">
                  <a:solidFill>
                    <a:srgbClr val="CCFFCC"/>
                  </a:solidFill>
                  <a:latin typeface="Arial" charset="0"/>
                  <a:ea typeface="ＭＳ Ｐゴシック" pitchFamily="34" charset="-128"/>
                </a:rPr>
                <a:t>growth rate</a:t>
              </a:r>
              <a:endParaRPr lang="en-US" altLang="en-US" sz="1200" dirty="0">
                <a:solidFill>
                  <a:srgbClr val="CCFFCC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7201" y="62244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 smtClean="0"/>
              <a:t>Source</a:t>
            </a:r>
            <a:r>
              <a:rPr lang="en-US" sz="1400" b="0" i="1" dirty="0"/>
              <a:t>: </a:t>
            </a:r>
            <a:r>
              <a:rPr lang="en-US" sz="1400" b="0" i="1" dirty="0" smtClean="0"/>
              <a:t>UN/DESA, Population Division (2015). </a:t>
            </a:r>
          </a:p>
          <a:p>
            <a:pPr algn="ctr"/>
            <a:r>
              <a:rPr lang="en-US" sz="1400" b="0" i="1" dirty="0" smtClean="0"/>
              <a:t>Trends </a:t>
            </a:r>
            <a:r>
              <a:rPr lang="en-US" sz="1400" b="0" i="1" dirty="0"/>
              <a:t>in International Migrant Stock: </a:t>
            </a:r>
            <a:r>
              <a:rPr lang="en-US" sz="1400" b="0" i="1" dirty="0" smtClean="0"/>
              <a:t>The </a:t>
            </a:r>
            <a:r>
              <a:rPr lang="en-US" sz="1400" b="0" i="1" dirty="0"/>
              <a:t>2015 revision</a:t>
            </a:r>
            <a:endParaRPr lang="en-GB" sz="1400" b="0" i="1" dirty="0"/>
          </a:p>
        </p:txBody>
      </p:sp>
    </p:spTree>
    <p:extLst>
      <p:ext uri="{BB962C8B-B14F-4D97-AF65-F5344CB8AC3E}">
        <p14:creationId xmlns:p14="http://schemas.microsoft.com/office/powerpoint/2010/main" val="1965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2" grpId="0"/>
      <p:bldP spid="81933" grpId="0"/>
      <p:bldP spid="81934" grpId="0"/>
      <p:bldP spid="81938" grpId="0"/>
      <p:bldP spid="81943" grpId="0"/>
      <p:bldP spid="819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686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b="1" dirty="0" smtClean="0">
                <a:solidFill>
                  <a:schemeClr val="tx1"/>
                </a:solidFill>
              </a:rPr>
              <a:t>2. The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role of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migration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in overall population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change is likely to increase</a:t>
            </a:r>
          </a:p>
        </p:txBody>
      </p:sp>
      <p:graphicFrame>
        <p:nvGraphicFramePr>
          <p:cNvPr id="2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79044152"/>
              </p:ext>
            </p:extLst>
          </p:nvPr>
        </p:nvGraphicFramePr>
        <p:xfrm>
          <a:off x="-211353" y="1904491"/>
          <a:ext cx="4648632" cy="327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Rectangle 20"/>
          <p:cNvSpPr>
            <a:spLocks noChangeArrowheads="1"/>
          </p:cNvSpPr>
          <p:nvPr/>
        </p:nvSpPr>
        <p:spPr bwMode="auto">
          <a:xfrm>
            <a:off x="152400" y="5257800"/>
            <a:ext cx="4572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Char char="–"/>
            </a:pPr>
            <a:endParaRPr lang="en-GB" altLang="en-US" b="0" i="1">
              <a:latin typeface="Arial" charset="0"/>
            </a:endParaRPr>
          </a:p>
        </p:txBody>
      </p:sp>
      <p:sp>
        <p:nvSpPr>
          <p:cNvPr id="11270" name="Line 23"/>
          <p:cNvSpPr>
            <a:spLocks noChangeShapeType="1"/>
          </p:cNvSpPr>
          <p:nvPr/>
        </p:nvSpPr>
        <p:spPr bwMode="auto">
          <a:xfrm>
            <a:off x="152400" y="5715000"/>
            <a:ext cx="4572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1" name="Rectangle 24"/>
          <p:cNvSpPr>
            <a:spLocks noChangeArrowheads="1"/>
          </p:cNvSpPr>
          <p:nvPr/>
        </p:nvSpPr>
        <p:spPr bwMode="auto">
          <a:xfrm>
            <a:off x="609600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Char char="–"/>
            </a:pPr>
            <a:endParaRPr lang="en-GB" altLang="en-US" b="0" i="1">
              <a:latin typeface="Arial" charset="0"/>
            </a:endParaRPr>
          </a:p>
        </p:txBody>
      </p:sp>
      <p:sp>
        <p:nvSpPr>
          <p:cNvPr id="11272" name="AutoShape 25"/>
          <p:cNvSpPr>
            <a:spLocks noChangeArrowheads="1"/>
          </p:cNvSpPr>
          <p:nvPr/>
        </p:nvSpPr>
        <p:spPr bwMode="auto">
          <a:xfrm>
            <a:off x="304800" y="5562600"/>
            <a:ext cx="152400" cy="304800"/>
          </a:xfrm>
          <a:prstGeom prst="diamond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Char char="–"/>
            </a:pPr>
            <a:endParaRPr lang="en-GB" altLang="en-US" b="0" i="1">
              <a:latin typeface="Arial" charset="0"/>
            </a:endParaRPr>
          </a:p>
        </p:txBody>
      </p:sp>
      <p:sp>
        <p:nvSpPr>
          <p:cNvPr id="11273" name="Line 26"/>
          <p:cNvSpPr>
            <a:spLocks noChangeShapeType="1"/>
          </p:cNvSpPr>
          <p:nvPr/>
        </p:nvSpPr>
        <p:spPr bwMode="auto">
          <a:xfrm>
            <a:off x="152400" y="61372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4" name="AutoShape 27"/>
          <p:cNvSpPr>
            <a:spLocks noChangeArrowheads="1"/>
          </p:cNvSpPr>
          <p:nvPr/>
        </p:nvSpPr>
        <p:spPr bwMode="auto">
          <a:xfrm>
            <a:off x="304800" y="5984875"/>
            <a:ext cx="152400" cy="304800"/>
          </a:xfrm>
          <a:prstGeom prst="diamond">
            <a:avLst/>
          </a:prstGeom>
          <a:solidFill>
            <a:schemeClr val="tx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Char char="–"/>
            </a:pPr>
            <a:endParaRPr lang="en-GB" altLang="en-US" b="0" i="1">
              <a:latin typeface="Arial" charset="0"/>
            </a:endParaRPr>
          </a:p>
        </p:txBody>
      </p:sp>
      <p:sp>
        <p:nvSpPr>
          <p:cNvPr id="11275" name="Text Box 28"/>
          <p:cNvSpPr txBox="1">
            <a:spLocks noChangeArrowheads="1"/>
          </p:cNvSpPr>
          <p:nvPr/>
        </p:nvSpPr>
        <p:spPr bwMode="auto">
          <a:xfrm>
            <a:off x="762000" y="5257801"/>
            <a:ext cx="40386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GB" altLang="en-US" sz="1800" dirty="0">
                <a:latin typeface="Arial" charset="0"/>
              </a:rPr>
              <a:t>Total net </a:t>
            </a:r>
            <a:r>
              <a:rPr lang="en-GB" altLang="en-US" sz="1800" dirty="0" smtClean="0">
                <a:latin typeface="Arial" charset="0"/>
              </a:rPr>
              <a:t>population change</a:t>
            </a:r>
            <a:endParaRPr lang="en-GB" altLang="en-US" sz="1800" dirty="0">
              <a:latin typeface="Arial" charset="0"/>
            </a:endParaRPr>
          </a:p>
        </p:txBody>
      </p:sp>
      <p:sp>
        <p:nvSpPr>
          <p:cNvPr id="11276" name="Text Box 29"/>
          <p:cNvSpPr txBox="1">
            <a:spLocks noChangeArrowheads="1"/>
          </p:cNvSpPr>
          <p:nvPr/>
        </p:nvSpPr>
        <p:spPr bwMode="auto">
          <a:xfrm>
            <a:off x="744538" y="5661025"/>
            <a:ext cx="273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GB" altLang="en-US" sz="1800" dirty="0">
                <a:latin typeface="Arial" charset="0"/>
              </a:rPr>
              <a:t>Immigration-emigration</a:t>
            </a:r>
          </a:p>
        </p:txBody>
      </p:sp>
      <p:sp>
        <p:nvSpPr>
          <p:cNvPr id="11277" name="Text Box 30"/>
          <p:cNvSpPr txBox="1">
            <a:spLocks noChangeArrowheads="1"/>
          </p:cNvSpPr>
          <p:nvPr/>
        </p:nvSpPr>
        <p:spPr bwMode="auto">
          <a:xfrm>
            <a:off x="762000" y="5984875"/>
            <a:ext cx="165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GB" altLang="en-US" sz="1800" dirty="0">
                <a:latin typeface="Arial" charset="0"/>
              </a:rPr>
              <a:t>Births-deaths</a:t>
            </a:r>
          </a:p>
        </p:txBody>
      </p:sp>
      <p:sp>
        <p:nvSpPr>
          <p:cNvPr id="11280" name="Rectangle 35"/>
          <p:cNvSpPr>
            <a:spLocks noChangeArrowheads="1"/>
          </p:cNvSpPr>
          <p:nvPr/>
        </p:nvSpPr>
        <p:spPr bwMode="auto">
          <a:xfrm>
            <a:off x="3048000" y="12192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Char char="–"/>
            </a:pPr>
            <a:endParaRPr lang="en-GB" altLang="en-US" b="0" i="1">
              <a:latin typeface="Arial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456095"/>
              </p:ext>
            </p:extLst>
          </p:nvPr>
        </p:nvGraphicFramePr>
        <p:xfrm>
          <a:off x="4343400" y="1451049"/>
          <a:ext cx="4736883" cy="334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1" y="62244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 smtClean="0"/>
              <a:t>Source</a:t>
            </a:r>
            <a:r>
              <a:rPr lang="en-US" sz="1400" b="0" i="1" dirty="0"/>
              <a:t>: </a:t>
            </a:r>
            <a:r>
              <a:rPr lang="en-US" sz="1400" b="0" i="1" dirty="0" smtClean="0"/>
              <a:t>UN, DESA, </a:t>
            </a:r>
            <a:r>
              <a:rPr lang="en-US" sz="1400" b="0" i="1" dirty="0"/>
              <a:t>Population Division (2015). </a:t>
            </a:r>
            <a:endParaRPr lang="en-US" sz="1400" b="0" i="1" dirty="0" smtClean="0"/>
          </a:p>
          <a:p>
            <a:pPr algn="ctr"/>
            <a:r>
              <a:rPr lang="en-US" sz="1400" b="0" i="1" dirty="0" smtClean="0"/>
              <a:t>World </a:t>
            </a:r>
            <a:r>
              <a:rPr lang="en-US" sz="1400" b="0" i="1" dirty="0"/>
              <a:t>Population Prospects: The 2015 Revision</a:t>
            </a:r>
            <a:endParaRPr lang="en-GB" sz="1400" b="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600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Millions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1219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Millions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2912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3. </a:t>
            </a:r>
            <a:r>
              <a:rPr lang="en-US" sz="3200" b="1" dirty="0" smtClean="0">
                <a:solidFill>
                  <a:schemeClr val="tx1"/>
                </a:solidFill>
              </a:rPr>
              <a:t>Differences in the c</a:t>
            </a:r>
            <a:r>
              <a:rPr lang="en-US" sz="2800" b="1" dirty="0" smtClean="0">
                <a:solidFill>
                  <a:schemeClr val="tx1"/>
                </a:solidFill>
              </a:rPr>
              <a:t>hange </a:t>
            </a:r>
            <a:r>
              <a:rPr lang="en-US" sz="2800" b="1" dirty="0" smtClean="0">
                <a:solidFill>
                  <a:schemeClr val="tx1"/>
                </a:solidFill>
              </a:rPr>
              <a:t>of the working age </a:t>
            </a:r>
            <a:r>
              <a:rPr lang="en-US" sz="2800" b="1" dirty="0" smtClean="0">
                <a:solidFill>
                  <a:schemeClr val="tx1"/>
                </a:solidFill>
              </a:rPr>
              <a:t>population </a:t>
            </a:r>
            <a:r>
              <a:rPr lang="en-US" sz="2800" b="1" dirty="0" smtClean="0">
                <a:solidFill>
                  <a:schemeClr val="tx1"/>
                </a:solidFill>
              </a:rPr>
              <a:t>will </a:t>
            </a:r>
            <a:r>
              <a:rPr lang="en-US" sz="2800" b="1" dirty="0" smtClean="0">
                <a:solidFill>
                  <a:schemeClr val="tx1"/>
                </a:solidFill>
              </a:rPr>
              <a:t>increase between some regions </a:t>
            </a:r>
            <a:r>
              <a:rPr lang="en-US" sz="2800" b="1" dirty="0" smtClean="0">
                <a:solidFill>
                  <a:schemeClr val="tx1"/>
                </a:solidFill>
              </a:rPr>
              <a:t>(2015 – 2050)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81859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70397"/>
              </p:ext>
            </p:extLst>
          </p:nvPr>
        </p:nvGraphicFramePr>
        <p:xfrm>
          <a:off x="685800" y="1828800"/>
          <a:ext cx="7924800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62244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 smtClean="0"/>
              <a:t>Source</a:t>
            </a:r>
            <a:r>
              <a:rPr lang="en-US" sz="1400" b="0" i="1" dirty="0"/>
              <a:t>: </a:t>
            </a:r>
            <a:r>
              <a:rPr lang="en-US" sz="1400" b="0" i="1" dirty="0" smtClean="0"/>
              <a:t>UN, DESA, </a:t>
            </a:r>
            <a:r>
              <a:rPr lang="en-US" sz="1400" b="0" i="1" dirty="0"/>
              <a:t>Population Division (2015). </a:t>
            </a:r>
            <a:endParaRPr lang="en-US" sz="1400" b="0" i="1" dirty="0" smtClean="0"/>
          </a:p>
          <a:p>
            <a:pPr algn="ctr"/>
            <a:r>
              <a:rPr lang="en-US" sz="1400" b="0" i="1" dirty="0" smtClean="0"/>
              <a:t>World </a:t>
            </a:r>
            <a:r>
              <a:rPr lang="en-US" sz="1400" b="0" i="1" dirty="0"/>
              <a:t>Population Prospects: The 2015 Revision</a:t>
            </a:r>
            <a:endParaRPr lang="en-GB" sz="1400" b="0" i="1" dirty="0"/>
          </a:p>
        </p:txBody>
      </p:sp>
    </p:spTree>
    <p:extLst>
      <p:ext uri="{BB962C8B-B14F-4D97-AF65-F5344CB8AC3E}">
        <p14:creationId xmlns:p14="http://schemas.microsoft.com/office/powerpoint/2010/main" val="22451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0" y="3124200"/>
            <a:ext cx="15240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b="0" i="1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21400" y="4508500"/>
            <a:ext cx="15240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b="0" i="1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4495800"/>
            <a:ext cx="15240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b="0" i="1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3136900"/>
            <a:ext cx="15240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b="0" i="1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21400" y="1771650"/>
            <a:ext cx="15240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b="0" i="1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0" y="1771650"/>
            <a:ext cx="15240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b="0" i="1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0" y="1771650"/>
            <a:ext cx="15240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b="0" i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2030 Agenda for Sustainable Development </a:t>
            </a:r>
            <a:endParaRPr lang="en-GB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7523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500" dirty="0" smtClean="0"/>
              <a:t>Strengthen and retain </a:t>
            </a:r>
            <a:r>
              <a:rPr lang="en-US" sz="2500" dirty="0"/>
              <a:t>health </a:t>
            </a:r>
            <a:r>
              <a:rPr lang="en-US" sz="2500" dirty="0" smtClean="0"/>
              <a:t>work force in </a:t>
            </a:r>
            <a:r>
              <a:rPr lang="en-US" sz="2500" dirty="0"/>
              <a:t>LDCs </a:t>
            </a:r>
            <a:r>
              <a:rPr lang="en-US" sz="2500" dirty="0" smtClean="0"/>
              <a:t>(3.c)</a:t>
            </a:r>
            <a:endParaRPr lang="en-US" sz="25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500" dirty="0" smtClean="0"/>
              <a:t>Provide scholarships for study abroad (4.b)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500" dirty="0" smtClean="0"/>
              <a:t>Protect </a:t>
            </a:r>
            <a:r>
              <a:rPr lang="en-US" sz="2500" dirty="0" err="1" smtClean="0"/>
              <a:t>labour</a:t>
            </a:r>
            <a:r>
              <a:rPr lang="en-US" sz="2500" dirty="0" smtClean="0"/>
              <a:t> </a:t>
            </a:r>
            <a:r>
              <a:rPr lang="en-US" sz="2500" dirty="0" smtClean="0"/>
              <a:t>rights of </a:t>
            </a:r>
            <a:r>
              <a:rPr lang="en-US" sz="2500" dirty="0" smtClean="0"/>
              <a:t>migrant </a:t>
            </a:r>
            <a:r>
              <a:rPr lang="en-US" sz="2500" dirty="0" smtClean="0"/>
              <a:t>workers (8.8)</a:t>
            </a:r>
            <a:endParaRPr lang="en-US" sz="25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500" dirty="0" smtClean="0"/>
              <a:t>Facilitate orderly, safe, regular migration through well-managed migration </a:t>
            </a:r>
            <a:r>
              <a:rPr lang="en-US" sz="2500" dirty="0" smtClean="0"/>
              <a:t>policies (10.7)</a:t>
            </a:r>
            <a:endParaRPr lang="en-US" sz="25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500" dirty="0" smtClean="0"/>
              <a:t>Reduce </a:t>
            </a:r>
            <a:r>
              <a:rPr lang="en-US" sz="2500" dirty="0" smtClean="0"/>
              <a:t>transaction costs of </a:t>
            </a:r>
            <a:r>
              <a:rPr lang="en-US" sz="2500" dirty="0" smtClean="0"/>
              <a:t>remittances (10.c)</a:t>
            </a:r>
            <a:endParaRPr lang="en-US" sz="25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500" dirty="0" smtClean="0"/>
              <a:t>Provide </a:t>
            </a:r>
            <a:r>
              <a:rPr lang="en-US" sz="2500" dirty="0" smtClean="0"/>
              <a:t>for legal identity, incl. birth registration (16.9)</a:t>
            </a:r>
            <a:endParaRPr lang="en-US" sz="25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500" dirty="0" smtClean="0"/>
              <a:t>Eliminate human </a:t>
            </a:r>
            <a:r>
              <a:rPr lang="en-US" sz="2500" dirty="0" smtClean="0"/>
              <a:t>trafficking (5.2; 8.7; 16.2)</a:t>
            </a:r>
            <a:endParaRPr lang="en-US" sz="25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500" dirty="0" smtClean="0"/>
              <a:t>Disaggregate </a:t>
            </a:r>
            <a:r>
              <a:rPr lang="en-US" sz="2500" dirty="0"/>
              <a:t>data (by migratory status, etc</a:t>
            </a:r>
            <a:r>
              <a:rPr lang="en-US" sz="2500" dirty="0" smtClean="0"/>
              <a:t>.) (17.18)</a:t>
            </a:r>
            <a:endParaRPr lang="en-US" sz="2500" dirty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797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Addis Ababa Action Agenda</a:t>
            </a:r>
            <a:br>
              <a:rPr lang="en-US" sz="3200" b="1" dirty="0" smtClean="0"/>
            </a:br>
            <a:r>
              <a:rPr lang="en-US" sz="2800" dirty="0" smtClean="0"/>
              <a:t>(means of implementation of 2030 Agenda)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94" y="1217146"/>
            <a:ext cx="8305800" cy="556260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endPara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  <a:defRPr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</a:t>
            </a:r>
            <a:endPara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Portability (acquired rights, foreign qualifications)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Abusive recruitment practices (e.g. costs)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 xenophobia and facilitate integration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  <a:defRPr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Remittances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transfer costs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 adverse consequences AML/CTF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Competition/new technologies/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transparancy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literacy and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37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Refugee trends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</a:rPr>
              <a:t>2014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153400" cy="5181600"/>
          </a:xfrm>
        </p:spPr>
      </p:pic>
    </p:spTree>
    <p:extLst>
      <p:ext uri="{BB962C8B-B14F-4D97-AF65-F5344CB8AC3E}">
        <p14:creationId xmlns:p14="http://schemas.microsoft.com/office/powerpoint/2010/main" val="36380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pd_pptwhit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2918</TotalTime>
  <Words>427</Words>
  <Application>Microsoft Office PowerPoint</Application>
  <PresentationFormat>On-screen Show (4:3)</PresentationFormat>
  <Paragraphs>98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Globe</vt:lpstr>
      <vt:lpstr>unpd_pptwhite_template</vt:lpstr>
      <vt:lpstr>Informal Working Breakfast on  Migration and its impact on the implementation of Agenda 2030</vt:lpstr>
      <vt:lpstr>Who is an international migrant? (United Nations, Department of Economic and Social Affairs, Statistics Division (1998). Recommendation on statistics of international migration. Rev.1.) </vt:lpstr>
      <vt:lpstr>1. The number of international migrants is likely to increase</vt:lpstr>
      <vt:lpstr>2. The role of migration in overall population change is likely to increase</vt:lpstr>
      <vt:lpstr> 3. Differences in the change of the working age population will increase between some regions (2015 – 2050)</vt:lpstr>
      <vt:lpstr>PowerPoint Presentation</vt:lpstr>
      <vt:lpstr>2030 Agenda for Sustainable Development </vt:lpstr>
      <vt:lpstr>Addis Ababa Action Agenda (means of implementation of 2030 Agenda)</vt:lpstr>
      <vt:lpstr>Refugee trends, 2014</vt:lpstr>
      <vt:lpstr>Labour market integration takes time and depends on entry category (EU-28)</vt:lpstr>
      <vt:lpstr>PowerPoint Presentation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migration matters for development … and for us</dc:title>
  <dc:creator>Nora Derrer</dc:creator>
  <cp:lastModifiedBy>Bela Hovy, final</cp:lastModifiedBy>
  <cp:revision>359</cp:revision>
  <cp:lastPrinted>2016-04-25T13:22:01Z</cp:lastPrinted>
  <dcterms:created xsi:type="dcterms:W3CDTF">2012-10-22T20:53:07Z</dcterms:created>
  <dcterms:modified xsi:type="dcterms:W3CDTF">2016-06-07T18:44:01Z</dcterms:modified>
</cp:coreProperties>
</file>